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256" r:id="rId2"/>
    <p:sldId id="315" r:id="rId3"/>
    <p:sldId id="621" r:id="rId4"/>
    <p:sldId id="686" r:id="rId5"/>
    <p:sldId id="492" r:id="rId6"/>
    <p:sldId id="490" r:id="rId7"/>
    <p:sldId id="556" r:id="rId8"/>
    <p:sldId id="558" r:id="rId9"/>
    <p:sldId id="559" r:id="rId10"/>
    <p:sldId id="560" r:id="rId11"/>
    <p:sldId id="561" r:id="rId12"/>
    <p:sldId id="562" r:id="rId13"/>
    <p:sldId id="564" r:id="rId14"/>
    <p:sldId id="703" r:id="rId15"/>
    <p:sldId id="563" r:id="rId16"/>
    <p:sldId id="362" r:id="rId17"/>
    <p:sldId id="363" r:id="rId18"/>
    <p:sldId id="691" r:id="rId19"/>
    <p:sldId id="692" r:id="rId20"/>
    <p:sldId id="365" r:id="rId21"/>
    <p:sldId id="693" r:id="rId22"/>
    <p:sldId id="364" r:id="rId23"/>
    <p:sldId id="366" r:id="rId24"/>
    <p:sldId id="700" r:id="rId25"/>
    <p:sldId id="701" r:id="rId26"/>
    <p:sldId id="702" r:id="rId27"/>
    <p:sldId id="687" r:id="rId28"/>
    <p:sldId id="704" r:id="rId29"/>
    <p:sldId id="688" r:id="rId30"/>
    <p:sldId id="689" r:id="rId31"/>
    <p:sldId id="694" r:id="rId32"/>
    <p:sldId id="695" r:id="rId33"/>
    <p:sldId id="696" r:id="rId34"/>
    <p:sldId id="690" r:id="rId35"/>
    <p:sldId id="574" r:id="rId36"/>
    <p:sldId id="697" r:id="rId37"/>
    <p:sldId id="576" r:id="rId38"/>
    <p:sldId id="705" r:id="rId39"/>
    <p:sldId id="577" r:id="rId40"/>
    <p:sldId id="578" r:id="rId41"/>
    <p:sldId id="579" r:id="rId42"/>
    <p:sldId id="580" r:id="rId43"/>
    <p:sldId id="581" r:id="rId44"/>
    <p:sldId id="582" r:id="rId45"/>
    <p:sldId id="583" r:id="rId46"/>
    <p:sldId id="584" r:id="rId47"/>
    <p:sldId id="585" r:id="rId48"/>
    <p:sldId id="586" r:id="rId49"/>
    <p:sldId id="699" r:id="rId50"/>
    <p:sldId id="698" r:id="rId51"/>
    <p:sldId id="706" r:id="rId52"/>
    <p:sldId id="708" r:id="rId53"/>
    <p:sldId id="709" r:id="rId54"/>
    <p:sldId id="712" r:id="rId55"/>
    <p:sldId id="707" r:id="rId56"/>
    <p:sldId id="710" r:id="rId57"/>
    <p:sldId id="711" r:id="rId58"/>
    <p:sldId id="713" r:id="rId59"/>
    <p:sldId id="714" r:id="rId60"/>
    <p:sldId id="719" r:id="rId61"/>
    <p:sldId id="715" r:id="rId62"/>
    <p:sldId id="724" r:id="rId63"/>
    <p:sldId id="718" r:id="rId64"/>
    <p:sldId id="716" r:id="rId65"/>
    <p:sldId id="720" r:id="rId66"/>
    <p:sldId id="722" r:id="rId67"/>
    <p:sldId id="723" r:id="rId68"/>
    <p:sldId id="721" r:id="rId69"/>
  </p:sldIdLst>
  <p:sldSz cx="12192000" cy="6858000"/>
  <p:notesSz cx="9144000" cy="6858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2D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76"/>
    <p:restoredTop sz="83384"/>
  </p:normalViewPr>
  <p:slideViewPr>
    <p:cSldViewPr>
      <p:cViewPr varScale="1">
        <p:scale>
          <a:sx n="141" d="100"/>
          <a:sy n="141" d="100"/>
        </p:scale>
        <p:origin x="1912" y="184"/>
      </p:cViewPr>
      <p:guideLst>
        <p:guide orient="horz" pos="288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AF7B634D-F998-4741-B5BC-703F83668CED}" type="datetimeFigureOut">
              <a:rPr lang="en-US" smtClean="0"/>
              <a:t>4/2/24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B549D3A-E8B7-A14B-85E4-D25FABD26D27}" type="slidenum">
              <a:rPr lang="en-US" smtClean="0"/>
              <a:t>‹#›</a:t>
            </a:fld>
            <a:endParaRPr lang="en-US"/>
          </a:p>
        </p:txBody>
      </p:sp>
    </p:spTree>
    <p:extLst>
      <p:ext uri="{BB962C8B-B14F-4D97-AF65-F5344CB8AC3E}">
        <p14:creationId xmlns:p14="http://schemas.microsoft.com/office/powerpoint/2010/main" val="1204608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9D3A-E8B7-A14B-85E4-D25FABD26D27}" type="slidenum">
              <a:rPr lang="en-US" smtClean="0"/>
              <a:t>4</a:t>
            </a:fld>
            <a:endParaRPr lang="en-US"/>
          </a:p>
        </p:txBody>
      </p:sp>
    </p:spTree>
    <p:extLst>
      <p:ext uri="{BB962C8B-B14F-4D97-AF65-F5344CB8AC3E}">
        <p14:creationId xmlns:p14="http://schemas.microsoft.com/office/powerpoint/2010/main" val="15912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9D3A-E8B7-A14B-85E4-D25FABD26D27}" type="slidenum">
              <a:rPr lang="en-US" smtClean="0"/>
              <a:t>32</a:t>
            </a:fld>
            <a:endParaRPr lang="en-US"/>
          </a:p>
        </p:txBody>
      </p:sp>
    </p:spTree>
    <p:extLst>
      <p:ext uri="{BB962C8B-B14F-4D97-AF65-F5344CB8AC3E}">
        <p14:creationId xmlns:p14="http://schemas.microsoft.com/office/powerpoint/2010/main" val="3836879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9D3A-E8B7-A14B-85E4-D25FABD26D27}" type="slidenum">
              <a:rPr lang="en-US" smtClean="0"/>
              <a:t>33</a:t>
            </a:fld>
            <a:endParaRPr lang="en-US"/>
          </a:p>
        </p:txBody>
      </p:sp>
    </p:spTree>
    <p:extLst>
      <p:ext uri="{BB962C8B-B14F-4D97-AF65-F5344CB8AC3E}">
        <p14:creationId xmlns:p14="http://schemas.microsoft.com/office/powerpoint/2010/main" val="2904539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9D3A-E8B7-A14B-85E4-D25FABD26D27}" type="slidenum">
              <a:rPr lang="en-US" smtClean="0"/>
              <a:t>34</a:t>
            </a:fld>
            <a:endParaRPr lang="en-US"/>
          </a:p>
        </p:txBody>
      </p:sp>
    </p:spTree>
    <p:extLst>
      <p:ext uri="{BB962C8B-B14F-4D97-AF65-F5344CB8AC3E}">
        <p14:creationId xmlns:p14="http://schemas.microsoft.com/office/powerpoint/2010/main" val="88852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finance.yahoo.com</a:t>
            </a:r>
            <a:r>
              <a:rPr lang="en-US" dirty="0"/>
              <a:t>/most-active/?.</a:t>
            </a:r>
            <a:r>
              <a:rPr lang="en-US" dirty="0" err="1"/>
              <a:t>tsrc</a:t>
            </a:r>
            <a:r>
              <a:rPr lang="en-US" dirty="0"/>
              <a:t>=fin-</a:t>
            </a:r>
            <a:r>
              <a:rPr lang="en-US" dirty="0" err="1"/>
              <a:t>srch</a:t>
            </a:r>
            <a:endParaRPr lang="en-US" dirty="0"/>
          </a:p>
        </p:txBody>
      </p:sp>
      <p:sp>
        <p:nvSpPr>
          <p:cNvPr id="4" name="Slide Number Placeholder 3"/>
          <p:cNvSpPr>
            <a:spLocks noGrp="1"/>
          </p:cNvSpPr>
          <p:nvPr>
            <p:ph type="sldNum" sz="quarter" idx="5"/>
          </p:nvPr>
        </p:nvSpPr>
        <p:spPr/>
        <p:txBody>
          <a:bodyPr/>
          <a:lstStyle/>
          <a:p>
            <a:fld id="{6B549D3A-E8B7-A14B-85E4-D25FABD26D27}" type="slidenum">
              <a:rPr lang="en-US" smtClean="0"/>
              <a:t>16</a:t>
            </a:fld>
            <a:endParaRPr lang="en-US"/>
          </a:p>
        </p:txBody>
      </p:sp>
    </p:spTree>
    <p:extLst>
      <p:ext uri="{BB962C8B-B14F-4D97-AF65-F5344CB8AC3E}">
        <p14:creationId xmlns:p14="http://schemas.microsoft.com/office/powerpoint/2010/main" val="2150627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9D3A-E8B7-A14B-85E4-D25FABD26D27}" type="slidenum">
              <a:rPr lang="en-US" smtClean="0"/>
              <a:t>17</a:t>
            </a:fld>
            <a:endParaRPr lang="en-US"/>
          </a:p>
        </p:txBody>
      </p:sp>
    </p:spTree>
    <p:extLst>
      <p:ext uri="{BB962C8B-B14F-4D97-AF65-F5344CB8AC3E}">
        <p14:creationId xmlns:p14="http://schemas.microsoft.com/office/powerpoint/2010/main" val="106967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9D3A-E8B7-A14B-85E4-D25FABD26D27}" type="slidenum">
              <a:rPr lang="en-US" smtClean="0"/>
              <a:t>18</a:t>
            </a:fld>
            <a:endParaRPr lang="en-US"/>
          </a:p>
        </p:txBody>
      </p:sp>
    </p:spTree>
    <p:extLst>
      <p:ext uri="{BB962C8B-B14F-4D97-AF65-F5344CB8AC3E}">
        <p14:creationId xmlns:p14="http://schemas.microsoft.com/office/powerpoint/2010/main" val="324279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9D3A-E8B7-A14B-85E4-D25FABD26D27}" type="slidenum">
              <a:rPr lang="en-US" smtClean="0"/>
              <a:t>19</a:t>
            </a:fld>
            <a:endParaRPr lang="en-US"/>
          </a:p>
        </p:txBody>
      </p:sp>
    </p:spTree>
    <p:extLst>
      <p:ext uri="{BB962C8B-B14F-4D97-AF65-F5344CB8AC3E}">
        <p14:creationId xmlns:p14="http://schemas.microsoft.com/office/powerpoint/2010/main" val="407929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9D3A-E8B7-A14B-85E4-D25FABD26D27}" type="slidenum">
              <a:rPr lang="en-US" smtClean="0"/>
              <a:t>21</a:t>
            </a:fld>
            <a:endParaRPr lang="en-US"/>
          </a:p>
        </p:txBody>
      </p:sp>
    </p:spTree>
    <p:extLst>
      <p:ext uri="{BB962C8B-B14F-4D97-AF65-F5344CB8AC3E}">
        <p14:creationId xmlns:p14="http://schemas.microsoft.com/office/powerpoint/2010/main" val="1880630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requests</a:t>
            </a:r>
          </a:p>
          <a:p>
            <a:r>
              <a:rPr lang="en-US" dirty="0"/>
              <a:t>from bs4 import </a:t>
            </a:r>
            <a:r>
              <a:rPr lang="en-US" dirty="0" err="1"/>
              <a:t>BeautifulSoup</a:t>
            </a:r>
            <a:endParaRPr lang="en-US" dirty="0"/>
          </a:p>
          <a:p>
            <a:r>
              <a:rPr lang="en-US" dirty="0"/>
              <a:t>import pandas as pd</a:t>
            </a:r>
          </a:p>
          <a:p>
            <a:endParaRPr lang="en-US" dirty="0"/>
          </a:p>
          <a:p>
            <a:r>
              <a:rPr lang="en-US" dirty="0"/>
              <a:t># URL of the webpage to scrape</a:t>
            </a:r>
          </a:p>
          <a:p>
            <a:r>
              <a:rPr lang="en-US" dirty="0" err="1"/>
              <a:t>url</a:t>
            </a:r>
            <a:r>
              <a:rPr lang="en-US" dirty="0"/>
              <a:t> = "https://</a:t>
            </a:r>
            <a:r>
              <a:rPr lang="en-US" dirty="0" err="1"/>
              <a:t>finance.yahoo.com</a:t>
            </a:r>
            <a:r>
              <a:rPr lang="en-US" dirty="0"/>
              <a:t>/most-active"</a:t>
            </a:r>
          </a:p>
          <a:p>
            <a:endParaRPr lang="en-US" dirty="0"/>
          </a:p>
          <a:p>
            <a:r>
              <a:rPr lang="en-US" dirty="0"/>
              <a:t># Send a GET request to the URL</a:t>
            </a:r>
          </a:p>
          <a:p>
            <a:r>
              <a:rPr lang="en-US" dirty="0"/>
              <a:t>response = </a:t>
            </a:r>
            <a:r>
              <a:rPr lang="en-US" dirty="0" err="1"/>
              <a:t>requests.get</a:t>
            </a:r>
            <a:r>
              <a:rPr lang="en-US" dirty="0"/>
              <a:t>(</a:t>
            </a:r>
            <a:r>
              <a:rPr lang="en-US" dirty="0" err="1"/>
              <a:t>url</a:t>
            </a:r>
            <a:r>
              <a:rPr lang="en-US" dirty="0"/>
              <a:t>)</a:t>
            </a:r>
          </a:p>
          <a:p>
            <a:endParaRPr lang="en-US" dirty="0"/>
          </a:p>
          <a:p>
            <a:r>
              <a:rPr lang="en-US" dirty="0"/>
              <a:t># Parse HTML content</a:t>
            </a:r>
          </a:p>
          <a:p>
            <a:r>
              <a:rPr lang="en-US" dirty="0"/>
              <a:t>soup = </a:t>
            </a:r>
            <a:r>
              <a:rPr lang="en-US" dirty="0" err="1"/>
              <a:t>BeautifulSoup</a:t>
            </a:r>
            <a:r>
              <a:rPr lang="en-US" dirty="0"/>
              <a:t>(</a:t>
            </a:r>
            <a:r>
              <a:rPr lang="en-US" dirty="0" err="1"/>
              <a:t>response.text</a:t>
            </a:r>
            <a:r>
              <a:rPr lang="en-US" dirty="0"/>
              <a:t>, '</a:t>
            </a:r>
            <a:r>
              <a:rPr lang="en-US" dirty="0" err="1"/>
              <a:t>html.parser</a:t>
            </a:r>
            <a:r>
              <a:rPr lang="en-US" dirty="0"/>
              <a:t>')</a:t>
            </a:r>
          </a:p>
          <a:p>
            <a:endParaRPr lang="en-US" dirty="0"/>
          </a:p>
          <a:p>
            <a:r>
              <a:rPr lang="en-US" dirty="0"/>
              <a:t># Find the table containing the data</a:t>
            </a:r>
          </a:p>
          <a:p>
            <a:r>
              <a:rPr lang="en-US" dirty="0"/>
              <a:t>table = </a:t>
            </a:r>
            <a:r>
              <a:rPr lang="en-US" dirty="0" err="1"/>
              <a:t>soup.find</a:t>
            </a:r>
            <a:r>
              <a:rPr lang="en-US" dirty="0"/>
              <a:t>('table')</a:t>
            </a:r>
          </a:p>
          <a:p>
            <a:endParaRPr lang="en-US" dirty="0"/>
          </a:p>
          <a:p>
            <a:r>
              <a:rPr lang="en-US" dirty="0"/>
              <a:t># Extract table headers</a:t>
            </a:r>
          </a:p>
          <a:p>
            <a:r>
              <a:rPr lang="en-US" dirty="0"/>
              <a:t>headers = []</a:t>
            </a:r>
          </a:p>
          <a:p>
            <a:r>
              <a:rPr lang="en-US" dirty="0"/>
              <a:t>for </a:t>
            </a:r>
            <a:r>
              <a:rPr lang="en-US" dirty="0" err="1"/>
              <a:t>th</a:t>
            </a:r>
            <a:r>
              <a:rPr lang="en-US" dirty="0"/>
              <a:t> in </a:t>
            </a:r>
            <a:r>
              <a:rPr lang="en-US" dirty="0" err="1"/>
              <a:t>table.find</a:t>
            </a:r>
            <a:r>
              <a:rPr lang="en-US" dirty="0"/>
              <a:t>('</a:t>
            </a:r>
            <a:r>
              <a:rPr lang="en-US" dirty="0" err="1"/>
              <a:t>thead</a:t>
            </a:r>
            <a:r>
              <a:rPr lang="en-US" dirty="0"/>
              <a:t>').</a:t>
            </a:r>
            <a:r>
              <a:rPr lang="en-US" dirty="0" err="1"/>
              <a:t>find_all</a:t>
            </a:r>
            <a:r>
              <a:rPr lang="en-US" dirty="0"/>
              <a:t>('</a:t>
            </a:r>
            <a:r>
              <a:rPr lang="en-US" dirty="0" err="1"/>
              <a:t>th</a:t>
            </a:r>
            <a:r>
              <a:rPr lang="en-US" dirty="0"/>
              <a:t>'):</a:t>
            </a:r>
          </a:p>
          <a:p>
            <a:r>
              <a:rPr lang="en-US" dirty="0"/>
              <a:t>    </a:t>
            </a:r>
            <a:r>
              <a:rPr lang="en-US" dirty="0" err="1"/>
              <a:t>headers.append</a:t>
            </a:r>
            <a:r>
              <a:rPr lang="en-US" dirty="0"/>
              <a:t>(</a:t>
            </a:r>
            <a:r>
              <a:rPr lang="en-US" dirty="0" err="1"/>
              <a:t>th.text.strip</a:t>
            </a:r>
            <a:r>
              <a:rPr lang="en-US" dirty="0"/>
              <a:t>())</a:t>
            </a:r>
          </a:p>
          <a:p>
            <a:endParaRPr lang="en-US" dirty="0"/>
          </a:p>
          <a:p>
            <a:r>
              <a:rPr lang="en-US" dirty="0"/>
              <a:t># Extract table data</a:t>
            </a:r>
          </a:p>
          <a:p>
            <a:r>
              <a:rPr lang="en-US" dirty="0"/>
              <a:t>data = []</a:t>
            </a:r>
          </a:p>
          <a:p>
            <a:r>
              <a:rPr lang="en-US" dirty="0"/>
              <a:t>for row in </a:t>
            </a:r>
            <a:r>
              <a:rPr lang="en-US" dirty="0" err="1"/>
              <a:t>table.find</a:t>
            </a:r>
            <a:r>
              <a:rPr lang="en-US" dirty="0"/>
              <a:t>('</a:t>
            </a:r>
            <a:r>
              <a:rPr lang="en-US" dirty="0" err="1"/>
              <a:t>tbody</a:t>
            </a:r>
            <a:r>
              <a:rPr lang="en-US" dirty="0"/>
              <a:t>').</a:t>
            </a:r>
            <a:r>
              <a:rPr lang="en-US" dirty="0" err="1"/>
              <a:t>find_all</a:t>
            </a:r>
            <a:r>
              <a:rPr lang="en-US" dirty="0"/>
              <a:t>('tr'):</a:t>
            </a:r>
          </a:p>
          <a:p>
            <a:r>
              <a:rPr lang="en-US" dirty="0"/>
              <a:t>    </a:t>
            </a:r>
            <a:r>
              <a:rPr lang="en-US" dirty="0" err="1"/>
              <a:t>row_data</a:t>
            </a:r>
            <a:r>
              <a:rPr lang="en-US" dirty="0"/>
              <a:t> = []</a:t>
            </a:r>
          </a:p>
          <a:p>
            <a:r>
              <a:rPr lang="en-US" dirty="0"/>
              <a:t>    for td in </a:t>
            </a:r>
            <a:r>
              <a:rPr lang="en-US" dirty="0" err="1"/>
              <a:t>row.find_all</a:t>
            </a:r>
            <a:r>
              <a:rPr lang="en-US" dirty="0"/>
              <a:t>('td'):</a:t>
            </a:r>
          </a:p>
          <a:p>
            <a:r>
              <a:rPr lang="en-US" dirty="0"/>
              <a:t>        </a:t>
            </a:r>
            <a:r>
              <a:rPr lang="en-US" dirty="0" err="1"/>
              <a:t>row_data.append</a:t>
            </a:r>
            <a:r>
              <a:rPr lang="en-US" dirty="0"/>
              <a:t>(</a:t>
            </a:r>
            <a:r>
              <a:rPr lang="en-US" dirty="0" err="1"/>
              <a:t>td.text.strip</a:t>
            </a:r>
            <a:r>
              <a:rPr lang="en-US" dirty="0"/>
              <a:t>())</a:t>
            </a:r>
          </a:p>
          <a:p>
            <a:r>
              <a:rPr lang="en-US" dirty="0"/>
              <a:t>    </a:t>
            </a:r>
            <a:r>
              <a:rPr lang="en-US" dirty="0" err="1"/>
              <a:t>data.append</a:t>
            </a:r>
            <a:r>
              <a:rPr lang="en-US" dirty="0"/>
              <a:t>(</a:t>
            </a:r>
            <a:r>
              <a:rPr lang="en-US" dirty="0" err="1"/>
              <a:t>row_data</a:t>
            </a:r>
            <a:r>
              <a:rPr lang="en-US" dirty="0"/>
              <a:t>)</a:t>
            </a:r>
          </a:p>
          <a:p>
            <a:endParaRPr lang="en-US" dirty="0"/>
          </a:p>
          <a:p>
            <a:r>
              <a:rPr lang="en-US" dirty="0"/>
              <a:t># Create </a:t>
            </a:r>
            <a:r>
              <a:rPr lang="en-US" dirty="0" err="1"/>
              <a:t>DataFrame</a:t>
            </a:r>
            <a:endParaRPr lang="en-US" dirty="0"/>
          </a:p>
          <a:p>
            <a:r>
              <a:rPr lang="en-US" dirty="0" err="1"/>
              <a:t>df</a:t>
            </a:r>
            <a:r>
              <a:rPr lang="en-US" dirty="0"/>
              <a:t> = </a:t>
            </a:r>
            <a:r>
              <a:rPr lang="en-US" dirty="0" err="1"/>
              <a:t>pd.DataFrame</a:t>
            </a:r>
            <a:r>
              <a:rPr lang="en-US" dirty="0"/>
              <a:t>(data, columns=headers)</a:t>
            </a:r>
          </a:p>
          <a:p>
            <a:endParaRPr lang="en-US" dirty="0"/>
          </a:p>
          <a:p>
            <a:r>
              <a:rPr lang="en-US" dirty="0"/>
              <a:t># Show the </a:t>
            </a:r>
            <a:r>
              <a:rPr lang="en-US" dirty="0" err="1"/>
              <a:t>DataFrame</a:t>
            </a:r>
            <a:endParaRPr lang="en-US" dirty="0"/>
          </a:p>
          <a:p>
            <a:r>
              <a:rPr lang="en-US" dirty="0" err="1"/>
              <a:t>df</a:t>
            </a:r>
            <a:endParaRPr lang="en-US" dirty="0"/>
          </a:p>
          <a:p>
            <a:endParaRPr lang="en-US" dirty="0"/>
          </a:p>
        </p:txBody>
      </p:sp>
      <p:sp>
        <p:nvSpPr>
          <p:cNvPr id="4" name="Slide Number Placeholder 3"/>
          <p:cNvSpPr>
            <a:spLocks noGrp="1"/>
          </p:cNvSpPr>
          <p:nvPr>
            <p:ph type="sldNum" sz="quarter" idx="5"/>
          </p:nvPr>
        </p:nvSpPr>
        <p:spPr/>
        <p:txBody>
          <a:bodyPr/>
          <a:lstStyle/>
          <a:p>
            <a:fld id="{6B549D3A-E8B7-A14B-85E4-D25FABD26D27}" type="slidenum">
              <a:rPr lang="en-US" smtClean="0"/>
              <a:t>29</a:t>
            </a:fld>
            <a:endParaRPr lang="en-US"/>
          </a:p>
        </p:txBody>
      </p:sp>
    </p:spTree>
    <p:extLst>
      <p:ext uri="{BB962C8B-B14F-4D97-AF65-F5344CB8AC3E}">
        <p14:creationId xmlns:p14="http://schemas.microsoft.com/office/powerpoint/2010/main" val="291444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Function to replace "M" with 6 zeros and "B" with 9 zeros</a:t>
            </a:r>
          </a:p>
          <a:p>
            <a:r>
              <a:rPr lang="en-US" dirty="0"/>
              <a:t>def </a:t>
            </a:r>
            <a:r>
              <a:rPr lang="en-US" dirty="0" err="1"/>
              <a:t>replace_suffix</a:t>
            </a:r>
            <a:r>
              <a:rPr lang="en-US" dirty="0"/>
              <a:t>(amount):</a:t>
            </a:r>
          </a:p>
          <a:p>
            <a:r>
              <a:rPr lang="en-US" dirty="0"/>
              <a:t>    if </a:t>
            </a:r>
            <a:r>
              <a:rPr lang="en-US" dirty="0" err="1"/>
              <a:t>amount.endswith</a:t>
            </a:r>
            <a:r>
              <a:rPr lang="en-US" dirty="0"/>
              <a:t>('M'):</a:t>
            </a:r>
          </a:p>
          <a:p>
            <a:r>
              <a:rPr lang="en-US" dirty="0"/>
              <a:t>        return float(</a:t>
            </a:r>
            <a:r>
              <a:rPr lang="en-US" dirty="0" err="1"/>
              <a:t>amount.replace</a:t>
            </a:r>
            <a:r>
              <a:rPr lang="en-US" dirty="0"/>
              <a:t>('M', '')) * 10**6</a:t>
            </a:r>
          </a:p>
          <a:p>
            <a:r>
              <a:rPr lang="en-US" dirty="0"/>
              <a:t>    </a:t>
            </a:r>
            <a:r>
              <a:rPr lang="en-US" dirty="0" err="1"/>
              <a:t>elif</a:t>
            </a:r>
            <a:r>
              <a:rPr lang="en-US" dirty="0"/>
              <a:t> </a:t>
            </a:r>
            <a:r>
              <a:rPr lang="en-US" dirty="0" err="1"/>
              <a:t>amount.endswith</a:t>
            </a:r>
            <a:r>
              <a:rPr lang="en-US" dirty="0"/>
              <a:t>('B'):</a:t>
            </a:r>
          </a:p>
          <a:p>
            <a:r>
              <a:rPr lang="en-US" dirty="0"/>
              <a:t>        return float(</a:t>
            </a:r>
            <a:r>
              <a:rPr lang="en-US" dirty="0" err="1"/>
              <a:t>amount.replace</a:t>
            </a:r>
            <a:r>
              <a:rPr lang="en-US" dirty="0"/>
              <a:t>('B', '')) * 10**9</a:t>
            </a:r>
          </a:p>
          <a:p>
            <a:r>
              <a:rPr lang="en-US" dirty="0"/>
              <a:t>    else:</a:t>
            </a:r>
          </a:p>
          <a:p>
            <a:r>
              <a:rPr lang="en-US" dirty="0"/>
              <a:t>        return float(amount)</a:t>
            </a:r>
          </a:p>
          <a:p>
            <a:endParaRPr lang="en-US" dirty="0"/>
          </a:p>
          <a:p>
            <a:r>
              <a:rPr lang="en-US" dirty="0"/>
              <a:t># Apply the function to the column</a:t>
            </a:r>
          </a:p>
          <a:p>
            <a:r>
              <a:rPr lang="en-US" dirty="0" err="1"/>
              <a:t>df</a:t>
            </a:r>
            <a:r>
              <a:rPr lang="en-US" dirty="0"/>
              <a:t>['Volume'] = </a:t>
            </a:r>
            <a:r>
              <a:rPr lang="en-US" dirty="0" err="1"/>
              <a:t>df</a:t>
            </a:r>
            <a:r>
              <a:rPr lang="en-US" dirty="0"/>
              <a:t>['Volume'].apply(</a:t>
            </a:r>
            <a:r>
              <a:rPr lang="en-US" dirty="0" err="1"/>
              <a:t>replace_suffix</a:t>
            </a:r>
            <a:r>
              <a:rPr lang="en-US" dirty="0"/>
              <a:t>)</a:t>
            </a:r>
          </a:p>
        </p:txBody>
      </p:sp>
      <p:sp>
        <p:nvSpPr>
          <p:cNvPr id="4" name="Slide Number Placeholder 3"/>
          <p:cNvSpPr>
            <a:spLocks noGrp="1"/>
          </p:cNvSpPr>
          <p:nvPr>
            <p:ph type="sldNum" sz="quarter" idx="5"/>
          </p:nvPr>
        </p:nvSpPr>
        <p:spPr/>
        <p:txBody>
          <a:bodyPr/>
          <a:lstStyle/>
          <a:p>
            <a:fld id="{6B549D3A-E8B7-A14B-85E4-D25FABD26D27}" type="slidenum">
              <a:rPr lang="en-US" smtClean="0"/>
              <a:t>30</a:t>
            </a:fld>
            <a:endParaRPr lang="en-US"/>
          </a:p>
        </p:txBody>
      </p:sp>
    </p:spTree>
    <p:extLst>
      <p:ext uri="{BB962C8B-B14F-4D97-AF65-F5344CB8AC3E}">
        <p14:creationId xmlns:p14="http://schemas.microsoft.com/office/powerpoint/2010/main" val="3086336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49D3A-E8B7-A14B-85E4-D25FABD26D27}" type="slidenum">
              <a:rPr lang="en-US" smtClean="0"/>
              <a:t>31</a:t>
            </a:fld>
            <a:endParaRPr lang="en-US"/>
          </a:p>
        </p:txBody>
      </p:sp>
    </p:spTree>
    <p:extLst>
      <p:ext uri="{BB962C8B-B14F-4D97-AF65-F5344CB8AC3E}">
        <p14:creationId xmlns:p14="http://schemas.microsoft.com/office/powerpoint/2010/main" val="164792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369332"/>
          </a:xfrm>
          <a:prstGeom prst="rect">
            <a:avLst/>
          </a:prstGeom>
        </p:spPr>
        <p:txBody>
          <a:bodyPr wrap="square" lIns="0" tIns="0" rIns="0" bIns="0">
            <a:spAutoFit/>
          </a:bodyPr>
          <a:lstStyle>
            <a:lvl1pPr>
              <a:defRPr sz="2400" b="1" i="0">
                <a:solidFill>
                  <a:schemeClr val="tx1"/>
                </a:solidFill>
                <a:latin typeface="Helvetica" pitchFamily="2" charset="0"/>
                <a:cs typeface="Helvetica" pitchFamily="2" charset="0"/>
              </a:defRPr>
            </a:lvl1pPr>
          </a:lstStyle>
          <a:p>
            <a:endParaRPr dirty="0"/>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1000" b="0" i="0">
                <a:solidFill>
                  <a:schemeClr val="tx1"/>
                </a:solidFill>
                <a:latin typeface="Helvetica Light" panose="020B0403020202020204" pitchFamily="34" charset="0"/>
                <a:cs typeface="Arial"/>
              </a:defRPr>
            </a:lvl1pPr>
          </a:lstStyle>
          <a:p>
            <a:pPr marL="38100"/>
            <a:fld id="{81D60167-4931-47E6-BA6A-407CBD079E47}" type="slidenum">
              <a:rPr lang="en-US" spc="-25" smtClean="0"/>
              <a:pPr marL="38100"/>
              <a:t>‹#›</a:t>
            </a:fld>
            <a:endParaRPr lang="en-US" spc="-25" dirty="0"/>
          </a:p>
        </p:txBody>
      </p:sp>
      <p:sp>
        <p:nvSpPr>
          <p:cNvPr id="7" name="TextBox 6">
            <a:extLst>
              <a:ext uri="{FF2B5EF4-FFF2-40B4-BE49-F238E27FC236}">
                <a16:creationId xmlns:a16="http://schemas.microsoft.com/office/drawing/2014/main" id="{E9A1E74F-8F1D-689E-3F7D-ADC12630DC79}"/>
              </a:ext>
            </a:extLst>
          </p:cNvPr>
          <p:cNvSpPr txBox="1"/>
          <p:nvPr userDrawn="1"/>
        </p:nvSpPr>
        <p:spPr>
          <a:xfrm>
            <a:off x="694267" y="6428591"/>
            <a:ext cx="1143000" cy="246221"/>
          </a:xfrm>
          <a:prstGeom prst="rect">
            <a:avLst/>
          </a:prstGeom>
          <a:noFill/>
        </p:spPr>
        <p:txBody>
          <a:bodyPr wrap="square">
            <a:spAutoFit/>
          </a:bodyPr>
          <a:lstStyle/>
          <a:p>
            <a:r>
              <a:rPr lang="en-US" sz="1000" spc="-10" dirty="0">
                <a:solidFill>
                  <a:schemeClr val="tx1"/>
                </a:solidFill>
                <a:latin typeface="Helvetica Light" panose="020B0403020202020204" pitchFamily="34" charset="0"/>
              </a:rPr>
              <a:t>ACCT-GB.2350</a:t>
            </a:r>
            <a:endParaRPr lang="en-US" sz="1000" dirty="0">
              <a:solidFill>
                <a:schemeClr val="tx1"/>
              </a:solidFill>
              <a:latin typeface="Helvetica Light" panose="020B0403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Helvetica" pitchFamily="2" charset="0"/>
                <a:cs typeface="Helvetica" pitchFamily="2" charset="0"/>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8" name="TextBox 7">
            <a:extLst>
              <a:ext uri="{FF2B5EF4-FFF2-40B4-BE49-F238E27FC236}">
                <a16:creationId xmlns:a16="http://schemas.microsoft.com/office/drawing/2014/main" id="{01889E4E-336D-87F7-54A9-890B599BFA5A}"/>
              </a:ext>
            </a:extLst>
          </p:cNvPr>
          <p:cNvSpPr txBox="1"/>
          <p:nvPr userDrawn="1"/>
        </p:nvSpPr>
        <p:spPr>
          <a:xfrm>
            <a:off x="694267" y="6428591"/>
            <a:ext cx="1143000" cy="246221"/>
          </a:xfrm>
          <a:prstGeom prst="rect">
            <a:avLst/>
          </a:prstGeom>
          <a:noFill/>
        </p:spPr>
        <p:txBody>
          <a:bodyPr wrap="square">
            <a:spAutoFit/>
          </a:bodyPr>
          <a:lstStyle/>
          <a:p>
            <a:r>
              <a:rPr lang="en-US" sz="1000" spc="-10" dirty="0">
                <a:solidFill>
                  <a:schemeClr val="tx1"/>
                </a:solidFill>
                <a:latin typeface="Helvetica Light" panose="020B0403020202020204" pitchFamily="34" charset="0"/>
              </a:rPr>
              <a:t>ACCT-GB.2350</a:t>
            </a:r>
            <a:endParaRPr lang="en-US" sz="1000" dirty="0">
              <a:solidFill>
                <a:schemeClr val="tx1"/>
              </a:solidFill>
              <a:latin typeface="Helvetica Light" panose="020B0403020202020204" pitchFamily="34" charset="0"/>
            </a:endParaRPr>
          </a:p>
        </p:txBody>
      </p:sp>
      <p:sp>
        <p:nvSpPr>
          <p:cNvPr id="9" name="Holder 6">
            <a:extLst>
              <a:ext uri="{FF2B5EF4-FFF2-40B4-BE49-F238E27FC236}">
                <a16:creationId xmlns:a16="http://schemas.microsoft.com/office/drawing/2014/main" id="{56C165BA-B759-7AD2-E5B3-70D626CD2E36}"/>
              </a:ext>
            </a:extLst>
          </p:cNvPr>
          <p:cNvSpPr>
            <a:spLocks noGrp="1"/>
          </p:cNvSpPr>
          <p:nvPr>
            <p:ph type="sldNum" sz="quarter" idx="7"/>
          </p:nvPr>
        </p:nvSpPr>
        <p:spPr>
          <a:xfrm>
            <a:off x="11246780" y="6474758"/>
            <a:ext cx="305645" cy="153888"/>
          </a:xfrm>
          <a:prstGeom prst="rect">
            <a:avLst/>
          </a:prstGeom>
        </p:spPr>
        <p:txBody>
          <a:bodyPr wrap="square" lIns="0" tIns="0" rIns="0" bIns="0">
            <a:spAutoFit/>
          </a:bodyPr>
          <a:lstStyle>
            <a:lvl1pPr>
              <a:defRPr sz="1000" b="0" i="0">
                <a:solidFill>
                  <a:schemeClr val="tx1"/>
                </a:solidFill>
                <a:latin typeface="Helvetica Light" panose="020B0403020202020204" pitchFamily="34" charset="0"/>
                <a:cs typeface="Arial"/>
              </a:defRPr>
            </a:lvl1pPr>
          </a:lstStyle>
          <a:p>
            <a:pPr marL="38100"/>
            <a:fld id="{81D60167-4931-47E6-BA6A-407CBD079E47}" type="slidenum">
              <a:rPr lang="en-US" spc="-25" smtClean="0"/>
              <a:pPr marL="38100"/>
              <a:t>‹#›</a:t>
            </a:fld>
            <a:endParaRPr lang="en-US"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Helvetica" pitchFamily="2" charset="0"/>
                <a:cs typeface="Helvetica" pitchFamily="2" charset="0"/>
              </a:defRPr>
            </a:lvl1pPr>
          </a:lstStyle>
          <a:p>
            <a:endParaRPr dirty="0"/>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7" name="Holder 7"/>
          <p:cNvSpPr>
            <a:spLocks noGrp="1"/>
          </p:cNvSpPr>
          <p:nvPr>
            <p:ph type="sldNum" sz="quarter" idx="7"/>
          </p:nvPr>
        </p:nvSpPr>
        <p:spPr/>
        <p:txBody>
          <a:bodyPr lIns="0" tIns="0" rIns="0" bIns="0"/>
          <a:lstStyle>
            <a:lvl1pPr>
              <a:defRPr sz="1000" b="0" i="0">
                <a:solidFill>
                  <a:schemeClr val="tx1"/>
                </a:solidFill>
                <a:latin typeface="Helvetica Light" panose="020B0403020202020204" pitchFamily="34" charset="0"/>
                <a:cs typeface="Arial"/>
              </a:defRPr>
            </a:lvl1pPr>
          </a:lstStyle>
          <a:p>
            <a:pPr marL="38100"/>
            <a:fld id="{81D60167-4931-47E6-BA6A-407CBD079E47}" type="slidenum">
              <a:rPr lang="en-US" spc="-25" smtClean="0"/>
              <a:pPr marL="38100"/>
              <a:t>‹#›</a:t>
            </a:fld>
            <a:endParaRPr lang="en-US" spc="-25" dirty="0"/>
          </a:p>
        </p:txBody>
      </p:sp>
      <p:sp>
        <p:nvSpPr>
          <p:cNvPr id="8" name="TextBox 7">
            <a:extLst>
              <a:ext uri="{FF2B5EF4-FFF2-40B4-BE49-F238E27FC236}">
                <a16:creationId xmlns:a16="http://schemas.microsoft.com/office/drawing/2014/main" id="{7DF2B57B-B0C7-9E71-D6E8-97CF5AD46F15}"/>
              </a:ext>
            </a:extLst>
          </p:cNvPr>
          <p:cNvSpPr txBox="1"/>
          <p:nvPr userDrawn="1"/>
        </p:nvSpPr>
        <p:spPr>
          <a:xfrm>
            <a:off x="694267" y="6428591"/>
            <a:ext cx="1143000" cy="246221"/>
          </a:xfrm>
          <a:prstGeom prst="rect">
            <a:avLst/>
          </a:prstGeom>
          <a:noFill/>
        </p:spPr>
        <p:txBody>
          <a:bodyPr wrap="square">
            <a:spAutoFit/>
          </a:bodyPr>
          <a:lstStyle/>
          <a:p>
            <a:r>
              <a:rPr lang="en-US" sz="1000" spc="-10" dirty="0">
                <a:solidFill>
                  <a:schemeClr val="tx1"/>
                </a:solidFill>
                <a:latin typeface="Helvetica Light" panose="020B0403020202020204" pitchFamily="34" charset="0"/>
              </a:rPr>
              <a:t>ACCT-GB.2350</a:t>
            </a:r>
            <a:endParaRPr lang="en-US" sz="1000" dirty="0">
              <a:solidFill>
                <a:schemeClr val="tx1"/>
              </a:solidFill>
              <a:latin typeface="Helvetica Light" panose="020B0403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Helvetica" pitchFamily="2" charset="0"/>
                <a:cs typeface="Helvetica" pitchFamily="2" charset="0"/>
              </a:defRPr>
            </a:lvl1pPr>
          </a:lstStyle>
          <a:p>
            <a:endParaRPr dirty="0"/>
          </a:p>
        </p:txBody>
      </p:sp>
      <p:sp>
        <p:nvSpPr>
          <p:cNvPr id="5" name="Holder 5"/>
          <p:cNvSpPr>
            <a:spLocks noGrp="1"/>
          </p:cNvSpPr>
          <p:nvPr>
            <p:ph type="sldNum" sz="quarter" idx="7"/>
          </p:nvPr>
        </p:nvSpPr>
        <p:spPr/>
        <p:txBody>
          <a:bodyPr lIns="0" tIns="0" rIns="0" bIns="0"/>
          <a:lstStyle>
            <a:lvl1pPr>
              <a:defRPr sz="1000" b="0" i="0">
                <a:solidFill>
                  <a:schemeClr val="tx1"/>
                </a:solidFill>
                <a:latin typeface="Helvetica Light" panose="020B0403020202020204" pitchFamily="34" charset="0"/>
                <a:cs typeface="Arial"/>
              </a:defRPr>
            </a:lvl1pPr>
          </a:lstStyle>
          <a:p>
            <a:pPr marL="38100"/>
            <a:fld id="{81D60167-4931-47E6-BA6A-407CBD079E47}" type="slidenum">
              <a:rPr lang="en-US" spc="-25" smtClean="0"/>
              <a:pPr marL="38100"/>
              <a:t>‹#›</a:t>
            </a:fld>
            <a:endParaRPr lang="en-US" spc="-25" dirty="0"/>
          </a:p>
        </p:txBody>
      </p:sp>
      <p:sp>
        <p:nvSpPr>
          <p:cNvPr id="6" name="TextBox 5">
            <a:extLst>
              <a:ext uri="{FF2B5EF4-FFF2-40B4-BE49-F238E27FC236}">
                <a16:creationId xmlns:a16="http://schemas.microsoft.com/office/drawing/2014/main" id="{4FC7E8DB-4DF1-5B7B-D132-40F2C46B9131}"/>
              </a:ext>
            </a:extLst>
          </p:cNvPr>
          <p:cNvSpPr txBox="1"/>
          <p:nvPr userDrawn="1"/>
        </p:nvSpPr>
        <p:spPr>
          <a:xfrm>
            <a:off x="694267" y="6428591"/>
            <a:ext cx="1143000" cy="246221"/>
          </a:xfrm>
          <a:prstGeom prst="rect">
            <a:avLst/>
          </a:prstGeom>
          <a:noFill/>
        </p:spPr>
        <p:txBody>
          <a:bodyPr wrap="square">
            <a:spAutoFit/>
          </a:bodyPr>
          <a:lstStyle/>
          <a:p>
            <a:r>
              <a:rPr lang="en-US" sz="1000" spc="-10" dirty="0">
                <a:solidFill>
                  <a:schemeClr val="tx1"/>
                </a:solidFill>
                <a:latin typeface="Helvetica Light" panose="020B0403020202020204" pitchFamily="34" charset="0"/>
              </a:rPr>
              <a:t>ACCT-GB.2350</a:t>
            </a:r>
            <a:endParaRPr lang="en-US" sz="1000" dirty="0">
              <a:solidFill>
                <a:schemeClr val="tx1"/>
              </a:solidFill>
              <a:latin typeface="Helvetica Light" panose="020B0403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4" name="Holder 4"/>
          <p:cNvSpPr>
            <a:spLocks noGrp="1"/>
          </p:cNvSpPr>
          <p:nvPr>
            <p:ph type="sldNum" sz="quarter" idx="7"/>
          </p:nvPr>
        </p:nvSpPr>
        <p:spPr/>
        <p:txBody>
          <a:bodyPr lIns="0" tIns="0" rIns="0" bIns="0"/>
          <a:lstStyle>
            <a:lvl1pPr>
              <a:defRPr sz="1000" b="0" i="0">
                <a:solidFill>
                  <a:schemeClr val="tx1"/>
                </a:solidFill>
                <a:latin typeface="Helvetica Light" panose="020B0403020202020204" pitchFamily="34" charset="0"/>
                <a:cs typeface="Arial"/>
              </a:defRPr>
            </a:lvl1pPr>
          </a:lstStyle>
          <a:p>
            <a:pPr marL="38100"/>
            <a:fld id="{81D60167-4931-47E6-BA6A-407CBD079E47}" type="slidenum">
              <a:rPr lang="en-US" spc="-25" smtClean="0"/>
              <a:pPr marL="38100"/>
              <a:t>‹#›</a:t>
            </a:fld>
            <a:endParaRPr lang="en-US" spc="-25" dirty="0"/>
          </a:p>
        </p:txBody>
      </p:sp>
      <p:sp>
        <p:nvSpPr>
          <p:cNvPr id="5" name="TextBox 4">
            <a:extLst>
              <a:ext uri="{FF2B5EF4-FFF2-40B4-BE49-F238E27FC236}">
                <a16:creationId xmlns:a16="http://schemas.microsoft.com/office/drawing/2014/main" id="{F9702177-EFE8-18E9-0A30-20172BB07E67}"/>
              </a:ext>
            </a:extLst>
          </p:cNvPr>
          <p:cNvSpPr txBox="1"/>
          <p:nvPr userDrawn="1"/>
        </p:nvSpPr>
        <p:spPr>
          <a:xfrm>
            <a:off x="694267" y="6428591"/>
            <a:ext cx="1143000" cy="246221"/>
          </a:xfrm>
          <a:prstGeom prst="rect">
            <a:avLst/>
          </a:prstGeom>
          <a:noFill/>
        </p:spPr>
        <p:txBody>
          <a:bodyPr wrap="square">
            <a:spAutoFit/>
          </a:bodyPr>
          <a:lstStyle/>
          <a:p>
            <a:r>
              <a:rPr lang="en-US" sz="1000" spc="-10" dirty="0">
                <a:solidFill>
                  <a:schemeClr val="tx1"/>
                </a:solidFill>
                <a:latin typeface="Helvetica Light" panose="020B0403020202020204" pitchFamily="34" charset="0"/>
              </a:rPr>
              <a:t>ACCT-GB.2350</a:t>
            </a:r>
            <a:endParaRPr lang="en-US" sz="1000" dirty="0">
              <a:solidFill>
                <a:schemeClr val="tx1"/>
              </a:solidFill>
              <a:latin typeface="Helvetica Light" panose="020B0403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94267" y="610871"/>
            <a:ext cx="10803467" cy="369332"/>
          </a:xfrm>
          <a:prstGeom prst="rect">
            <a:avLst/>
          </a:prstGeom>
        </p:spPr>
        <p:txBody>
          <a:bodyPr wrap="square" lIns="0" tIns="0" rIns="0" bIns="0">
            <a:spAutoFit/>
          </a:bodyPr>
          <a:lstStyle>
            <a:lvl1pPr>
              <a:defRPr sz="2400" b="1" i="1">
                <a:solidFill>
                  <a:schemeClr val="tx1"/>
                </a:solidFill>
                <a:latin typeface="Georgia-BoldItalic"/>
                <a:cs typeface="Georgia-BoldItalic"/>
              </a:defRPr>
            </a:lvl1pPr>
          </a:lstStyle>
          <a:p>
            <a:endParaRPr dirty="0"/>
          </a:p>
        </p:txBody>
      </p:sp>
      <p:sp>
        <p:nvSpPr>
          <p:cNvPr id="3" name="Holder 3"/>
          <p:cNvSpPr>
            <a:spLocks noGrp="1"/>
          </p:cNvSpPr>
          <p:nvPr>
            <p:ph type="body" idx="1"/>
          </p:nvPr>
        </p:nvSpPr>
        <p:spPr>
          <a:xfrm>
            <a:off x="702734" y="1202817"/>
            <a:ext cx="10786533" cy="276999"/>
          </a:xfrm>
          <a:prstGeom prst="rect">
            <a:avLst/>
          </a:prstGeom>
        </p:spPr>
        <p:txBody>
          <a:bodyPr wrap="square" lIns="0" tIns="0" rIns="0" bIns="0">
            <a:spAutoFit/>
          </a:bodyPr>
          <a:lstStyle>
            <a:lvl1pPr>
              <a:defRPr b="0" i="0">
                <a:solidFill>
                  <a:schemeClr val="tx1"/>
                </a:solidFill>
              </a:defRPr>
            </a:lvl1pPr>
          </a:lstStyle>
          <a:p>
            <a:endParaRPr dirty="0"/>
          </a:p>
        </p:txBody>
      </p:sp>
      <p:sp>
        <p:nvSpPr>
          <p:cNvPr id="6" name="Holder 6"/>
          <p:cNvSpPr>
            <a:spLocks noGrp="1"/>
          </p:cNvSpPr>
          <p:nvPr>
            <p:ph type="sldNum" sz="quarter" idx="7"/>
          </p:nvPr>
        </p:nvSpPr>
        <p:spPr>
          <a:xfrm>
            <a:off x="11246780" y="6474758"/>
            <a:ext cx="305645" cy="153888"/>
          </a:xfrm>
          <a:prstGeom prst="rect">
            <a:avLst/>
          </a:prstGeom>
        </p:spPr>
        <p:txBody>
          <a:bodyPr wrap="square" lIns="0" tIns="0" rIns="0" bIns="0">
            <a:spAutoFit/>
          </a:bodyPr>
          <a:lstStyle>
            <a:lvl1pPr>
              <a:defRPr sz="1000" b="0" i="0">
                <a:solidFill>
                  <a:schemeClr val="tx1"/>
                </a:solidFill>
                <a:latin typeface="Helvetica Light" panose="020B0403020202020204" pitchFamily="34" charset="0"/>
                <a:cs typeface="Arial"/>
              </a:defRPr>
            </a:lvl1pPr>
          </a:lstStyle>
          <a:p>
            <a:pPr marL="38100"/>
            <a:fld id="{81D60167-4931-47E6-BA6A-407CBD079E47}" type="slidenum">
              <a:rPr lang="en-US" spc="-25" smtClean="0"/>
              <a:pPr marL="38100"/>
              <a:t>‹#›</a:t>
            </a:fld>
            <a:endParaRPr lang="en-US" spc="-25" dirty="0"/>
          </a:p>
        </p:txBody>
      </p:sp>
      <p:sp>
        <p:nvSpPr>
          <p:cNvPr id="7" name="TextBox 6">
            <a:extLst>
              <a:ext uri="{FF2B5EF4-FFF2-40B4-BE49-F238E27FC236}">
                <a16:creationId xmlns:a16="http://schemas.microsoft.com/office/drawing/2014/main" id="{3751F95C-8DAC-3F19-C51A-D1EE47D72C3F}"/>
              </a:ext>
            </a:extLst>
          </p:cNvPr>
          <p:cNvSpPr txBox="1"/>
          <p:nvPr userDrawn="1"/>
        </p:nvSpPr>
        <p:spPr>
          <a:xfrm>
            <a:off x="694267" y="6428591"/>
            <a:ext cx="1143000" cy="246221"/>
          </a:xfrm>
          <a:prstGeom prst="rect">
            <a:avLst/>
          </a:prstGeom>
          <a:noFill/>
        </p:spPr>
        <p:txBody>
          <a:bodyPr wrap="square">
            <a:spAutoFit/>
          </a:bodyPr>
          <a:lstStyle/>
          <a:p>
            <a:r>
              <a:rPr lang="en-US" sz="1000" spc="-10" dirty="0">
                <a:solidFill>
                  <a:schemeClr val="tx1"/>
                </a:solidFill>
                <a:latin typeface="Helvetica Light" panose="020B0403020202020204" pitchFamily="34" charset="0"/>
              </a:rPr>
              <a:t>ACCT-GB.2350</a:t>
            </a:r>
            <a:endParaRPr lang="en-US" sz="1000" dirty="0">
              <a:solidFill>
                <a:schemeClr val="tx1"/>
              </a:solidFill>
              <a:latin typeface="Helvetica Light" panose="020B0403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b="1" i="0">
          <a:latin typeface="Helvetica" pitchFamily="2" charset="0"/>
          <a:ea typeface="+mj-ea"/>
          <a:cs typeface="+mj-cs"/>
        </a:defRPr>
      </a:lvl1pPr>
    </p:titleStyle>
    <p:bodyStyle>
      <a:lvl1pPr marL="0">
        <a:defRPr b="0" i="0">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hyperlink" Target="https://www.w3schools.com/html/html_intro.as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html/html_intro.asp"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www.w3schools.com/html/html_tables.as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s7wmiS2mSXY?feature=oembed"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sec-api.i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sec.gov/Archives/edgar/full-index/" TargetMode="External"/><Relationship Id="rId7" Type="http://schemas.openxmlformats.org/officeDocument/2006/relationships/image" Target="../media/image36.png"/><Relationship Id="rId2" Type="http://schemas.openxmlformats.org/officeDocument/2006/relationships/hyperlink" Target="https://www.sec.gov/edgar/searchedgar/cik.htm"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sec.gov/cgi-bin/viewer?action=view&amp;cik=1048286&amp;accession_number=0001628280-21-006440&amp;xbrl_type=v"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ec-api.io/sandbox"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622D61"/>
          </a:solidFill>
        </p:spPr>
        <p:txBody>
          <a:bodyPr wrap="square" lIns="0" tIns="0" rIns="0" bIns="0" rtlCol="0"/>
          <a:lstStyle/>
          <a:p>
            <a:endParaRPr/>
          </a:p>
        </p:txBody>
      </p:sp>
      <p:sp>
        <p:nvSpPr>
          <p:cNvPr id="4" name="object 4"/>
          <p:cNvSpPr txBox="1">
            <a:spLocks noGrp="1"/>
          </p:cNvSpPr>
          <p:nvPr>
            <p:ph type="title"/>
          </p:nvPr>
        </p:nvSpPr>
        <p:spPr>
          <a:xfrm>
            <a:off x="457200" y="610871"/>
            <a:ext cx="11582400" cy="962443"/>
          </a:xfrm>
          <a:prstGeom prst="rect">
            <a:avLst/>
          </a:prstGeom>
        </p:spPr>
        <p:txBody>
          <a:bodyPr vert="horz" wrap="square" lIns="0" tIns="13335" rIns="0" bIns="0" rtlCol="0">
            <a:spAutoFit/>
          </a:bodyPr>
          <a:lstStyle/>
          <a:p>
            <a:pPr marL="12700">
              <a:lnSpc>
                <a:spcPts val="3650"/>
              </a:lnSpc>
              <a:spcBef>
                <a:spcPts val="105"/>
              </a:spcBef>
            </a:pPr>
            <a:r>
              <a:rPr lang="en-US" sz="3200" spc="-10" dirty="0">
                <a:solidFill>
                  <a:srgbClr val="FFFFFF"/>
                </a:solidFill>
              </a:rPr>
              <a:t>ACCT-GB.2350</a:t>
            </a:r>
            <a:r>
              <a:rPr sz="3200" spc="-10" dirty="0">
                <a:solidFill>
                  <a:srgbClr val="FFFFFF"/>
                </a:solidFill>
              </a:rPr>
              <a:t>:</a:t>
            </a:r>
            <a:r>
              <a:rPr lang="en-US" sz="3200" spc="-10" dirty="0">
                <a:solidFill>
                  <a:srgbClr val="FFFFFF"/>
                </a:solidFill>
              </a:rPr>
              <a:t> Financial Data Management and Analysis</a:t>
            </a:r>
            <a:endParaRPr sz="3200" dirty="0"/>
          </a:p>
          <a:p>
            <a:pPr marL="12700">
              <a:lnSpc>
                <a:spcPts val="3650"/>
              </a:lnSpc>
            </a:pPr>
            <a:r>
              <a:rPr lang="en-US" sz="3200" b="0" dirty="0">
                <a:solidFill>
                  <a:srgbClr val="FFFFFF"/>
                </a:solidFill>
                <a:latin typeface="Helvetica Light" panose="020B0403020202020204" pitchFamily="34" charset="0"/>
              </a:rPr>
              <a:t>Financial Data Analysis with Python</a:t>
            </a:r>
            <a:endParaRPr sz="3200" b="0" dirty="0">
              <a:latin typeface="Helvetica Light" panose="020B0403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US" dirty="0"/>
              <a:t>What is HTML?</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10</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5" y="1202817"/>
            <a:ext cx="9660465" cy="4339650"/>
          </a:xfrm>
        </p:spPr>
        <p:txBody>
          <a:bodyPr wrap="square" lIns="0" tIns="0" rIns="0" bIns="0">
            <a:spAutoFit/>
          </a:bodyPr>
          <a:lstStyle/>
          <a:p>
            <a:pPr marL="7938" lvl="0" algn="l" rtl="0">
              <a:spcBef>
                <a:spcPts val="0"/>
              </a:spcBef>
              <a:spcAft>
                <a:spcPts val="1200"/>
              </a:spcAft>
              <a:buClr>
                <a:srgbClr val="000000"/>
              </a:buClr>
              <a:buSzPts val="1600"/>
            </a:pPr>
            <a:r>
              <a:rPr lang="en-US" dirty="0"/>
              <a:t>In order to scrape using VBA, we’ll need to understand a little bit about HTML.</a:t>
            </a:r>
          </a:p>
          <a:p>
            <a:pPr marL="7938" lvl="0" algn="l" rtl="0">
              <a:spcBef>
                <a:spcPts val="0"/>
              </a:spcBef>
              <a:spcAft>
                <a:spcPts val="1200"/>
              </a:spcAft>
              <a:buClr>
                <a:srgbClr val="000000"/>
              </a:buClr>
              <a:buSzPts val="1600"/>
            </a:pPr>
            <a:endParaRPr lang="en-US" dirty="0"/>
          </a:p>
          <a:p>
            <a:pPr marL="750888" lvl="1" indent="-285750" algn="l" rtl="0">
              <a:spcAft>
                <a:spcPts val="1200"/>
              </a:spcAft>
              <a:buClr>
                <a:srgbClr val="000000"/>
              </a:buClr>
              <a:buSzPts val="1600"/>
              <a:buFont typeface="Arial" panose="020B0604020202020204" pitchFamily="34" charset="0"/>
              <a:buChar char="•"/>
            </a:pPr>
            <a:r>
              <a:rPr lang="en-US" dirty="0">
                <a:latin typeface="Helvetica Light" panose="020B0403020202020204" pitchFamily="34" charset="0"/>
              </a:rPr>
              <a:t>HTML stands for Hyper Text Markup Language</a:t>
            </a:r>
          </a:p>
          <a:p>
            <a:pPr marL="750888" lvl="1" indent="-285750" algn="l" rtl="0">
              <a:spcAft>
                <a:spcPts val="1200"/>
              </a:spcAft>
              <a:buClr>
                <a:srgbClr val="000000"/>
              </a:buClr>
              <a:buSzPts val="1600"/>
              <a:buFont typeface="Arial" panose="020B0604020202020204" pitchFamily="34" charset="0"/>
              <a:buChar char="•"/>
            </a:pPr>
            <a:r>
              <a:rPr lang="en-US" dirty="0">
                <a:latin typeface="Helvetica Light" panose="020B0403020202020204" pitchFamily="34" charset="0"/>
              </a:rPr>
              <a:t>HTML is the standard markup language for creating Web pages</a:t>
            </a:r>
          </a:p>
          <a:p>
            <a:pPr marL="750888" lvl="1" indent="-285750" algn="l" rtl="0">
              <a:spcAft>
                <a:spcPts val="1200"/>
              </a:spcAft>
              <a:buClr>
                <a:srgbClr val="000000"/>
              </a:buClr>
              <a:buSzPts val="1600"/>
              <a:buFont typeface="Arial" panose="020B0604020202020204" pitchFamily="34" charset="0"/>
              <a:buChar char="•"/>
            </a:pPr>
            <a:r>
              <a:rPr lang="en-US" dirty="0">
                <a:latin typeface="Helvetica Light" panose="020B0403020202020204" pitchFamily="34" charset="0"/>
              </a:rPr>
              <a:t>HTML describes the structure of a Web page</a:t>
            </a:r>
          </a:p>
          <a:p>
            <a:pPr marL="750888" lvl="1" indent="-285750" algn="l" rtl="0">
              <a:spcAft>
                <a:spcPts val="1200"/>
              </a:spcAft>
              <a:buClr>
                <a:srgbClr val="000000"/>
              </a:buClr>
              <a:buSzPts val="1600"/>
              <a:buFont typeface="Arial" panose="020B0604020202020204" pitchFamily="34" charset="0"/>
              <a:buChar char="•"/>
            </a:pPr>
            <a:r>
              <a:rPr lang="en-US" dirty="0">
                <a:latin typeface="Helvetica Light" panose="020B0403020202020204" pitchFamily="34" charset="0"/>
              </a:rPr>
              <a:t>HTML consists of a series of elements</a:t>
            </a:r>
          </a:p>
          <a:p>
            <a:pPr marL="750888" lvl="1" indent="-285750" algn="l" rtl="0">
              <a:spcAft>
                <a:spcPts val="1200"/>
              </a:spcAft>
              <a:buClr>
                <a:srgbClr val="000000"/>
              </a:buClr>
              <a:buSzPts val="1600"/>
              <a:buFont typeface="Arial" panose="020B0604020202020204" pitchFamily="34" charset="0"/>
              <a:buChar char="•"/>
            </a:pPr>
            <a:r>
              <a:rPr lang="en-US" dirty="0">
                <a:latin typeface="Helvetica Light" panose="020B0403020202020204" pitchFamily="34" charset="0"/>
              </a:rPr>
              <a:t>HTML elements tell the browser how to display the content</a:t>
            </a:r>
          </a:p>
          <a:p>
            <a:pPr marL="750888" lvl="1" indent="-285750" algn="l" rtl="0">
              <a:spcAft>
                <a:spcPts val="1200"/>
              </a:spcAft>
              <a:buClr>
                <a:srgbClr val="000000"/>
              </a:buClr>
              <a:buSzPts val="1600"/>
              <a:buFont typeface="Arial" panose="020B0604020202020204" pitchFamily="34" charset="0"/>
              <a:buChar char="•"/>
            </a:pPr>
            <a:r>
              <a:rPr lang="en-US" dirty="0">
                <a:latin typeface="Helvetica Light" panose="020B0403020202020204" pitchFamily="34" charset="0"/>
              </a:rPr>
              <a:t>HTML elements label pieces of content such as "this is a heading", "this is a paragraph", "this is a link", </a:t>
            </a:r>
            <a:r>
              <a:rPr lang="en-US" dirty="0" err="1">
                <a:latin typeface="Helvetica Light" panose="020B0403020202020204" pitchFamily="34" charset="0"/>
              </a:rPr>
              <a:t>etc</a:t>
            </a:r>
            <a:endParaRPr lang="en-US" dirty="0">
              <a:latin typeface="Helvetica Light" panose="020B0403020202020204" pitchFamily="34" charset="0"/>
            </a:endParaRPr>
          </a:p>
          <a:p>
            <a:pPr marL="750888" lvl="1" indent="-285750" algn="l" rtl="0">
              <a:spcAft>
                <a:spcPts val="1200"/>
              </a:spcAft>
              <a:buClr>
                <a:srgbClr val="000000"/>
              </a:buClr>
              <a:buSzPts val="1600"/>
              <a:buFont typeface="Arial" panose="020B0604020202020204" pitchFamily="34" charset="0"/>
              <a:buChar char="•"/>
            </a:pPr>
            <a:endParaRPr lang="en-US" dirty="0">
              <a:latin typeface="Helvetica Light" panose="020B0403020202020204" pitchFamily="34" charset="0"/>
            </a:endParaRPr>
          </a:p>
          <a:p>
            <a:pPr marL="465138" lvl="1" algn="l" rtl="0">
              <a:spcAft>
                <a:spcPts val="1200"/>
              </a:spcAft>
              <a:buClr>
                <a:srgbClr val="000000"/>
              </a:buClr>
              <a:buSzPts val="1600"/>
            </a:pPr>
            <a:r>
              <a:rPr lang="en-US" sz="1200" i="1" u="sng" dirty="0">
                <a:solidFill>
                  <a:schemeClr val="hlink"/>
                </a:solidFill>
                <a:latin typeface="Helvetica Oblique" pitchFamily="2" charset="0"/>
                <a:hlinkClick r:id="rId2"/>
              </a:rPr>
              <a:t>https://www.w3schools.com/html/html_intro.asp</a:t>
            </a:r>
            <a:endParaRPr lang="en-US" sz="1200" i="1" dirty="0">
              <a:latin typeface="Helvetica Oblique" pitchFamily="2" charset="0"/>
            </a:endParaRPr>
          </a:p>
        </p:txBody>
      </p:sp>
    </p:spTree>
    <p:extLst>
      <p:ext uri="{BB962C8B-B14F-4D97-AF65-F5344CB8AC3E}">
        <p14:creationId xmlns:p14="http://schemas.microsoft.com/office/powerpoint/2010/main" val="632824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US" dirty="0"/>
              <a:t>HTML crash course</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11</a:t>
            </a:fld>
            <a:endParaRPr spc="-25" dirty="0"/>
          </a:p>
        </p:txBody>
      </p:sp>
      <p:pic>
        <p:nvPicPr>
          <p:cNvPr id="2" name="Google Shape;127;p23">
            <a:extLst>
              <a:ext uri="{FF2B5EF4-FFF2-40B4-BE49-F238E27FC236}">
                <a16:creationId xmlns:a16="http://schemas.microsoft.com/office/drawing/2014/main" id="{2B3FD738-A3A7-E37D-EA6F-5030542476D9}"/>
              </a:ext>
            </a:extLst>
          </p:cNvPr>
          <p:cNvPicPr preferRelativeResize="0"/>
          <p:nvPr/>
        </p:nvPicPr>
        <p:blipFill>
          <a:blip r:embed="rId2">
            <a:alphaModFix/>
          </a:blip>
          <a:stretch>
            <a:fillRect/>
          </a:stretch>
        </p:blipFill>
        <p:spPr>
          <a:xfrm>
            <a:off x="702735" y="1202817"/>
            <a:ext cx="6957825" cy="3557016"/>
          </a:xfrm>
          <a:prstGeom prst="rect">
            <a:avLst/>
          </a:prstGeom>
          <a:noFill/>
          <a:ln>
            <a:noFill/>
          </a:ln>
        </p:spPr>
      </p:pic>
      <p:sp>
        <p:nvSpPr>
          <p:cNvPr id="4" name="Google Shape;128;p23">
            <a:extLst>
              <a:ext uri="{FF2B5EF4-FFF2-40B4-BE49-F238E27FC236}">
                <a16:creationId xmlns:a16="http://schemas.microsoft.com/office/drawing/2014/main" id="{B9750A68-E30E-2D49-A176-99A6F4E27D32}"/>
              </a:ext>
            </a:extLst>
          </p:cNvPr>
          <p:cNvSpPr txBox="1"/>
          <p:nvPr/>
        </p:nvSpPr>
        <p:spPr>
          <a:xfrm>
            <a:off x="990600" y="5285881"/>
            <a:ext cx="62589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u="sng" dirty="0">
                <a:solidFill>
                  <a:schemeClr val="hlink"/>
                </a:solidFill>
                <a:latin typeface="Helvetica Light Oblique" panose="020B0403020202020204" pitchFamily="34" charset="0"/>
                <a:hlinkClick r:id="rId3"/>
              </a:rPr>
              <a:t>https://www.w3schools.com/html/html_intro.asp</a:t>
            </a:r>
            <a:endParaRPr sz="1200" i="1" dirty="0">
              <a:latin typeface="Helvetica Light Oblique" panose="020B0403020202020204" pitchFamily="34" charset="0"/>
            </a:endParaRPr>
          </a:p>
        </p:txBody>
      </p:sp>
    </p:spTree>
    <p:extLst>
      <p:ext uri="{BB962C8B-B14F-4D97-AF65-F5344CB8AC3E}">
        <p14:creationId xmlns:p14="http://schemas.microsoft.com/office/powerpoint/2010/main" val="374441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US" dirty="0"/>
              <a:t>Scraping from a very simple web page</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12</a:t>
            </a:fld>
            <a:endParaRPr spc="-25" dirty="0"/>
          </a:p>
        </p:txBody>
      </p:sp>
      <p:sp>
        <p:nvSpPr>
          <p:cNvPr id="7" name="Text Placeholder 2">
            <a:extLst>
              <a:ext uri="{FF2B5EF4-FFF2-40B4-BE49-F238E27FC236}">
                <a16:creationId xmlns:a16="http://schemas.microsoft.com/office/drawing/2014/main" id="{2D7E67FB-EF53-EA8C-5602-D8D43DD18D6F}"/>
              </a:ext>
            </a:extLst>
          </p:cNvPr>
          <p:cNvSpPr>
            <a:spLocks noGrp="1"/>
          </p:cNvSpPr>
          <p:nvPr>
            <p:ph type="body" idx="1"/>
          </p:nvPr>
        </p:nvSpPr>
        <p:spPr>
          <a:xfrm>
            <a:off x="702735" y="1202817"/>
            <a:ext cx="10193865" cy="1446550"/>
          </a:xfrm>
        </p:spPr>
        <p:txBody>
          <a:bodyPr wrap="square" lIns="0" tIns="0" rIns="0" bIns="0">
            <a:spAutoFit/>
          </a:bodyPr>
          <a:lstStyle/>
          <a:p>
            <a:pPr marL="7938" algn="l" rtl="0">
              <a:spcAft>
                <a:spcPts val="1200"/>
              </a:spcAft>
              <a:buClr>
                <a:srgbClr val="000000"/>
              </a:buClr>
              <a:buSzPts val="1600"/>
            </a:pPr>
            <a:r>
              <a:rPr lang="en-US" sz="1600" dirty="0">
                <a:solidFill>
                  <a:srgbClr val="000000"/>
                </a:solidFill>
              </a:rPr>
              <a:t>Visit: </a:t>
            </a:r>
            <a:r>
              <a:rPr lang="en-US" sz="1600" i="1" dirty="0">
                <a:latin typeface="Helvetica Light Oblique" panose="020B0403020202020204" pitchFamily="34" charset="0"/>
                <a:hlinkClick r:id="rId2"/>
              </a:rPr>
              <a:t>https://www.w3schools.com/html/</a:t>
            </a:r>
            <a:r>
              <a:rPr lang="en-US" sz="1600" i="1" dirty="0" err="1">
                <a:latin typeface="Helvetica Light Oblique" panose="020B0403020202020204" pitchFamily="34" charset="0"/>
                <a:hlinkClick r:id="rId2"/>
              </a:rPr>
              <a:t>html_tables.asp</a:t>
            </a:r>
            <a:endParaRPr lang="en-US" sz="1600" dirty="0">
              <a:solidFill>
                <a:srgbClr val="000000"/>
              </a:solidFill>
            </a:endParaRPr>
          </a:p>
          <a:p>
            <a:pPr marL="293688" lvl="0" indent="-285750" algn="l" rtl="0">
              <a:spcBef>
                <a:spcPts val="0"/>
              </a:spcBef>
              <a:spcAft>
                <a:spcPts val="1200"/>
              </a:spcAft>
              <a:buClr>
                <a:srgbClr val="000000"/>
              </a:buClr>
              <a:buSzPts val="1600"/>
              <a:buFont typeface="Arial" panose="020B0604020202020204" pitchFamily="34" charset="0"/>
              <a:buChar char="•"/>
            </a:pPr>
            <a:r>
              <a:rPr lang="en-US" sz="1600" dirty="0">
                <a:solidFill>
                  <a:srgbClr val="000000"/>
                </a:solidFill>
              </a:rPr>
              <a:t>What are the elements and values on this page?</a:t>
            </a:r>
          </a:p>
          <a:p>
            <a:pPr marL="293688" lvl="0" indent="-285750" algn="l" rtl="0">
              <a:spcBef>
                <a:spcPts val="0"/>
              </a:spcBef>
              <a:spcAft>
                <a:spcPts val="1200"/>
              </a:spcAft>
              <a:buClr>
                <a:srgbClr val="000000"/>
              </a:buClr>
              <a:buSzPts val="1600"/>
              <a:buFont typeface="Arial" panose="020B0604020202020204" pitchFamily="34" charset="0"/>
              <a:buChar char="•"/>
            </a:pPr>
            <a:r>
              <a:rPr lang="en-US" sz="1600" dirty="0">
                <a:solidFill>
                  <a:srgbClr val="000000"/>
                </a:solidFill>
              </a:rPr>
              <a:t>Where can I view a file like this?</a:t>
            </a:r>
          </a:p>
          <a:p>
            <a:pPr marL="293688" lvl="0" indent="-285750" algn="l" rtl="0">
              <a:spcBef>
                <a:spcPts val="0"/>
              </a:spcBef>
              <a:spcAft>
                <a:spcPts val="1200"/>
              </a:spcAft>
              <a:buClr>
                <a:srgbClr val="000000"/>
              </a:buClr>
              <a:buSzPts val="1600"/>
              <a:buFont typeface="Arial" panose="020B0604020202020204" pitchFamily="34" charset="0"/>
              <a:buChar char="•"/>
            </a:pPr>
            <a:r>
              <a:rPr lang="en-US" sz="1600" dirty="0">
                <a:solidFill>
                  <a:srgbClr val="000000"/>
                </a:solidFill>
              </a:rPr>
              <a:t>Open it in chrome and inspect values</a:t>
            </a:r>
          </a:p>
        </p:txBody>
      </p:sp>
      <p:pic>
        <p:nvPicPr>
          <p:cNvPr id="13" name="Picture 12" descr="Graphical user interface, text, application, website&#10;&#10;Description automatically generated">
            <a:extLst>
              <a:ext uri="{FF2B5EF4-FFF2-40B4-BE49-F238E27FC236}">
                <a16:creationId xmlns:a16="http://schemas.microsoft.com/office/drawing/2014/main" id="{658A2C86-53E5-E6B2-35C8-4F278D077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694" y="1202817"/>
            <a:ext cx="5040765" cy="4221536"/>
          </a:xfrm>
          <a:prstGeom prst="rect">
            <a:avLst/>
          </a:prstGeom>
        </p:spPr>
      </p:pic>
    </p:spTree>
    <p:extLst>
      <p:ext uri="{BB962C8B-B14F-4D97-AF65-F5344CB8AC3E}">
        <p14:creationId xmlns:p14="http://schemas.microsoft.com/office/powerpoint/2010/main" val="411509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US" dirty="0"/>
              <a:t>How do HTML tables work, exactly?</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13</a:t>
            </a:fld>
            <a:endParaRPr spc="-25" dirty="0"/>
          </a:p>
        </p:txBody>
      </p:sp>
      <p:sp>
        <p:nvSpPr>
          <p:cNvPr id="7" name="Text Placeholder 2">
            <a:extLst>
              <a:ext uri="{FF2B5EF4-FFF2-40B4-BE49-F238E27FC236}">
                <a16:creationId xmlns:a16="http://schemas.microsoft.com/office/drawing/2014/main" id="{2D7E67FB-EF53-EA8C-5602-D8D43DD18D6F}"/>
              </a:ext>
            </a:extLst>
          </p:cNvPr>
          <p:cNvSpPr>
            <a:spLocks noGrp="1"/>
          </p:cNvSpPr>
          <p:nvPr>
            <p:ph type="body" idx="1"/>
          </p:nvPr>
        </p:nvSpPr>
        <p:spPr>
          <a:xfrm>
            <a:off x="702735" y="1202817"/>
            <a:ext cx="4859865" cy="1569660"/>
          </a:xfrm>
        </p:spPr>
        <p:txBody>
          <a:bodyPr wrap="square" lIns="0" tIns="0" rIns="0" bIns="0">
            <a:spAutoFit/>
          </a:bodyPr>
          <a:lstStyle/>
          <a:p>
            <a:pPr marL="7938" lvl="0" algn="l" rtl="0">
              <a:spcBef>
                <a:spcPts val="0"/>
              </a:spcBef>
              <a:spcAft>
                <a:spcPts val="1200"/>
              </a:spcAft>
              <a:buClr>
                <a:srgbClr val="000000"/>
              </a:buClr>
              <a:buSzPts val="1600"/>
            </a:pPr>
            <a:r>
              <a:rPr lang="en-US" dirty="0">
                <a:solidFill>
                  <a:srgbClr val="000000"/>
                </a:solidFill>
              </a:rPr>
              <a:t>Don’t be intimidated!</a:t>
            </a:r>
          </a:p>
          <a:p>
            <a:pPr marL="7938" lvl="0" algn="l" rtl="0">
              <a:spcBef>
                <a:spcPts val="0"/>
              </a:spcBef>
              <a:spcAft>
                <a:spcPts val="1200"/>
              </a:spcAft>
              <a:buClr>
                <a:srgbClr val="000000"/>
              </a:buClr>
              <a:buSzPts val="1600"/>
            </a:pPr>
            <a:r>
              <a:rPr lang="en-US" dirty="0">
                <a:solidFill>
                  <a:srgbClr val="000000"/>
                </a:solidFill>
              </a:rPr>
              <a:t>We’re going to go through the table:</a:t>
            </a:r>
          </a:p>
          <a:p>
            <a:pPr marL="293688" lvl="0" indent="-285750" algn="l" rtl="0">
              <a:spcBef>
                <a:spcPts val="0"/>
              </a:spcBef>
              <a:spcAft>
                <a:spcPts val="1200"/>
              </a:spcAft>
              <a:buClr>
                <a:srgbClr val="000000"/>
              </a:buClr>
              <a:buSzPts val="1600"/>
              <a:buFont typeface="Arial" panose="020B0604020202020204" pitchFamily="34" charset="0"/>
              <a:buChar char="•"/>
            </a:pPr>
            <a:r>
              <a:rPr lang="en-US" dirty="0">
                <a:solidFill>
                  <a:srgbClr val="000000"/>
                </a:solidFill>
              </a:rPr>
              <a:t>row by row</a:t>
            </a:r>
          </a:p>
          <a:p>
            <a:pPr marL="293688" lvl="0" indent="-285750" algn="l" rtl="0">
              <a:spcBef>
                <a:spcPts val="0"/>
              </a:spcBef>
              <a:spcAft>
                <a:spcPts val="1200"/>
              </a:spcAft>
              <a:buClr>
                <a:srgbClr val="000000"/>
              </a:buClr>
              <a:buSzPts val="1600"/>
              <a:buFont typeface="Arial" panose="020B0604020202020204" pitchFamily="34" charset="0"/>
              <a:buChar char="•"/>
            </a:pPr>
            <a:r>
              <a:rPr lang="en-US" dirty="0">
                <a:solidFill>
                  <a:srgbClr val="000000"/>
                </a:solidFill>
              </a:rPr>
              <a:t>cell by cell </a:t>
            </a:r>
          </a:p>
        </p:txBody>
      </p:sp>
      <p:pic>
        <p:nvPicPr>
          <p:cNvPr id="9" name="Picture 8" descr="A picture containing text&#10;&#10;Description automatically generated">
            <a:extLst>
              <a:ext uri="{FF2B5EF4-FFF2-40B4-BE49-F238E27FC236}">
                <a16:creationId xmlns:a16="http://schemas.microsoft.com/office/drawing/2014/main" id="{6437EECA-2E60-73CB-3912-DAFF8B0A2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438" y="1202817"/>
            <a:ext cx="4735440" cy="5038217"/>
          </a:xfrm>
          <a:prstGeom prst="rect">
            <a:avLst/>
          </a:prstGeom>
        </p:spPr>
      </p:pic>
    </p:spTree>
    <p:extLst>
      <p:ext uri="{BB962C8B-B14F-4D97-AF65-F5344CB8AC3E}">
        <p14:creationId xmlns:p14="http://schemas.microsoft.com/office/powerpoint/2010/main" val="160284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US" dirty="0"/>
              <a:t>The next several examples will use </a:t>
            </a:r>
            <a:r>
              <a:rPr lang="en-US" dirty="0">
                <a:solidFill>
                  <a:srgbClr val="622D61"/>
                </a:solidFill>
              </a:rPr>
              <a:t>”Web Scraping in </a:t>
            </a:r>
            <a:r>
              <a:rPr lang="en-US" dirty="0" err="1">
                <a:solidFill>
                  <a:srgbClr val="622D61"/>
                </a:solidFill>
              </a:rPr>
              <a:t>Excel.xlsm</a:t>
            </a:r>
            <a:r>
              <a:rPr lang="en-US" dirty="0">
                <a:solidFill>
                  <a:srgbClr val="622D61"/>
                </a:solidFill>
              </a:rPr>
              <a:t>”</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14</a:t>
            </a:fld>
            <a:endParaRPr spc="-25" dirty="0"/>
          </a:p>
        </p:txBody>
      </p:sp>
      <p:sp>
        <p:nvSpPr>
          <p:cNvPr id="7" name="Text Placeholder 2">
            <a:extLst>
              <a:ext uri="{FF2B5EF4-FFF2-40B4-BE49-F238E27FC236}">
                <a16:creationId xmlns:a16="http://schemas.microsoft.com/office/drawing/2014/main" id="{2D7E67FB-EF53-EA8C-5602-D8D43DD18D6F}"/>
              </a:ext>
            </a:extLst>
          </p:cNvPr>
          <p:cNvSpPr>
            <a:spLocks noGrp="1"/>
          </p:cNvSpPr>
          <p:nvPr>
            <p:ph type="body" idx="1"/>
          </p:nvPr>
        </p:nvSpPr>
        <p:spPr>
          <a:xfrm>
            <a:off x="702735" y="1202817"/>
            <a:ext cx="4859865" cy="707886"/>
          </a:xfrm>
        </p:spPr>
        <p:txBody>
          <a:bodyPr wrap="square" lIns="0" tIns="0" rIns="0" bIns="0">
            <a:spAutoFit/>
          </a:bodyPr>
          <a:lstStyle/>
          <a:p>
            <a:pPr marL="7938" lvl="0" algn="l" rtl="0">
              <a:spcBef>
                <a:spcPts val="0"/>
              </a:spcBef>
              <a:spcAft>
                <a:spcPts val="1200"/>
              </a:spcAft>
              <a:buClr>
                <a:srgbClr val="000000"/>
              </a:buClr>
              <a:buSzPts val="1600"/>
            </a:pPr>
            <a:r>
              <a:rPr lang="en-US" dirty="0">
                <a:solidFill>
                  <a:srgbClr val="000000"/>
                </a:solidFill>
              </a:rPr>
              <a:t>Look for the file on Brightspace</a:t>
            </a:r>
          </a:p>
          <a:p>
            <a:pPr marL="7938" lvl="0" algn="l" rtl="0">
              <a:spcBef>
                <a:spcPts val="0"/>
              </a:spcBef>
              <a:spcAft>
                <a:spcPts val="1200"/>
              </a:spcAft>
              <a:buClr>
                <a:srgbClr val="000000"/>
              </a:buClr>
              <a:buSzPts val="1600"/>
            </a:pPr>
            <a:r>
              <a:rPr lang="en-US" b="1" dirty="0">
                <a:solidFill>
                  <a:srgbClr val="000000"/>
                </a:solidFill>
                <a:highlight>
                  <a:srgbClr val="FFFF00"/>
                </a:highlight>
                <a:latin typeface="Helvetica" pitchFamily="2" charset="0"/>
              </a:rPr>
              <a:t>This code does not run in Excel for Mac</a:t>
            </a:r>
          </a:p>
        </p:txBody>
      </p:sp>
      <p:pic>
        <p:nvPicPr>
          <p:cNvPr id="4" name="Picture 3" descr="A screenshot of a computer&#10;&#10;Description automatically generated">
            <a:extLst>
              <a:ext uri="{FF2B5EF4-FFF2-40B4-BE49-F238E27FC236}">
                <a16:creationId xmlns:a16="http://schemas.microsoft.com/office/drawing/2014/main" id="{A0FDA7F3-6F48-B94C-092E-04D61319C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2343291"/>
            <a:ext cx="2612999" cy="365731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F482E4E-A51C-003E-0E5C-6C7AFE24E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43291"/>
            <a:ext cx="3898900" cy="3162300"/>
          </a:xfrm>
          <a:prstGeom prst="rect">
            <a:avLst/>
          </a:prstGeom>
        </p:spPr>
      </p:pic>
    </p:spTree>
    <p:extLst>
      <p:ext uri="{BB962C8B-B14F-4D97-AF65-F5344CB8AC3E}">
        <p14:creationId xmlns:p14="http://schemas.microsoft.com/office/powerpoint/2010/main" val="237116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US" dirty="0"/>
              <a:t>VBA Code Walkthrough</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15</a:t>
            </a:fld>
            <a:endParaRPr spc="-25" dirty="0"/>
          </a:p>
        </p:txBody>
      </p:sp>
      <p:sp>
        <p:nvSpPr>
          <p:cNvPr id="7" name="Text Placeholder 2">
            <a:extLst>
              <a:ext uri="{FF2B5EF4-FFF2-40B4-BE49-F238E27FC236}">
                <a16:creationId xmlns:a16="http://schemas.microsoft.com/office/drawing/2014/main" id="{2D7E67FB-EF53-EA8C-5602-D8D43DD18D6F}"/>
              </a:ext>
            </a:extLst>
          </p:cNvPr>
          <p:cNvSpPr>
            <a:spLocks noGrp="1"/>
          </p:cNvSpPr>
          <p:nvPr>
            <p:ph type="body" idx="1"/>
          </p:nvPr>
        </p:nvSpPr>
        <p:spPr>
          <a:xfrm>
            <a:off x="702735" y="1202816"/>
            <a:ext cx="3412065" cy="2523768"/>
          </a:xfrm>
        </p:spPr>
        <p:txBody>
          <a:bodyPr wrap="square" lIns="0" tIns="0" rIns="0" bIns="0">
            <a:spAutoFit/>
          </a:bodyPr>
          <a:lstStyle/>
          <a:p>
            <a:pPr marL="412750" lvl="0" indent="-285750" algn="l" rtl="0">
              <a:spcBef>
                <a:spcPts val="0"/>
              </a:spcBef>
              <a:spcAft>
                <a:spcPts val="1200"/>
              </a:spcAft>
              <a:buClr>
                <a:srgbClr val="000000"/>
              </a:buClr>
              <a:buSzPts val="1600"/>
              <a:buFont typeface="Arial" panose="020B0604020202020204" pitchFamily="34" charset="0"/>
              <a:buChar char="•"/>
            </a:pPr>
            <a:r>
              <a:rPr lang="en-US" dirty="0">
                <a:solidFill>
                  <a:srgbClr val="000000"/>
                </a:solidFill>
                <a:latin typeface="Helvetica Light" panose="020B0403020202020204" pitchFamily="34" charset="0"/>
                <a:cs typeface="Consolas" panose="020B0609020204030204" pitchFamily="49" charset="0"/>
              </a:rPr>
              <a:t>Open the module called </a:t>
            </a:r>
            <a:r>
              <a:rPr lang="en-US" b="1" dirty="0" err="1">
                <a:solidFill>
                  <a:srgbClr val="622D61"/>
                </a:solidFill>
                <a:latin typeface="Helvetica" pitchFamily="2" charset="0"/>
                <a:cs typeface="Consolas" panose="020B0609020204030204" pitchFamily="49" charset="0"/>
              </a:rPr>
              <a:t>YahooMostActives</a:t>
            </a:r>
            <a:endParaRPr lang="en-US" b="1" dirty="0">
              <a:solidFill>
                <a:srgbClr val="622D61"/>
              </a:solidFill>
              <a:latin typeface="Helvetica" pitchFamily="2" charset="0"/>
              <a:cs typeface="Consolas" panose="020B0609020204030204" pitchFamily="49" charset="0"/>
            </a:endParaRPr>
          </a:p>
          <a:p>
            <a:pPr marL="412750" lvl="0" indent="-285750" algn="l" rtl="0">
              <a:spcBef>
                <a:spcPts val="0"/>
              </a:spcBef>
              <a:spcAft>
                <a:spcPts val="1200"/>
              </a:spcAft>
              <a:buClr>
                <a:srgbClr val="000000"/>
              </a:buClr>
              <a:buSzPts val="1600"/>
              <a:buFont typeface="Arial" panose="020B0604020202020204" pitchFamily="34" charset="0"/>
              <a:buChar char="•"/>
            </a:pPr>
            <a:r>
              <a:rPr lang="en-US" dirty="0">
                <a:solidFill>
                  <a:srgbClr val="000000"/>
                </a:solidFill>
                <a:latin typeface="Helvetica Light" panose="020B0403020202020204" pitchFamily="34" charset="0"/>
                <a:cs typeface="Consolas" panose="020B0609020204030204" pitchFamily="49" charset="0"/>
              </a:rPr>
              <a:t>B</a:t>
            </a:r>
            <a:r>
              <a:rPr lang="en-US" dirty="0">
                <a:solidFill>
                  <a:srgbClr val="000000"/>
                </a:solidFill>
                <a:cs typeface="Consolas" panose="020B0609020204030204" pitchFamily="49" charset="0"/>
              </a:rPr>
              <a:t>ecause this is VBA, it will take a little longer to write than the equivalent in Python</a:t>
            </a:r>
          </a:p>
          <a:p>
            <a:pPr marL="412750" lvl="0" indent="-285750" algn="l" rtl="0">
              <a:spcBef>
                <a:spcPts val="0"/>
              </a:spcBef>
              <a:spcAft>
                <a:spcPts val="1200"/>
              </a:spcAft>
              <a:buClr>
                <a:srgbClr val="000000"/>
              </a:buClr>
              <a:buSzPts val="1600"/>
              <a:buFont typeface="Arial" panose="020B0604020202020204" pitchFamily="34" charset="0"/>
              <a:buChar char="•"/>
            </a:pPr>
            <a:r>
              <a:rPr lang="en-US" dirty="0">
                <a:solidFill>
                  <a:srgbClr val="000000"/>
                </a:solidFill>
                <a:latin typeface="Helvetica Light" panose="020B0403020202020204" pitchFamily="34" charset="0"/>
                <a:cs typeface="Consolas" panose="020B0609020204030204" pitchFamily="49" charset="0"/>
              </a:rPr>
              <a:t>However, it</a:t>
            </a:r>
            <a:r>
              <a:rPr lang="en-US" dirty="0">
                <a:solidFill>
                  <a:srgbClr val="000000"/>
                </a:solidFill>
                <a:cs typeface="Consolas" panose="020B0609020204030204" pitchFamily="49" charset="0"/>
              </a:rPr>
              <a:t>’s still straightforward once you understand how tables work.</a:t>
            </a:r>
            <a:endParaRPr lang="en-US" dirty="0">
              <a:solidFill>
                <a:srgbClr val="000000"/>
              </a:solidFill>
              <a:latin typeface="Helvetica Light" panose="020B0403020202020204" pitchFamily="34" charset="0"/>
              <a:cs typeface="Consolas" panose="020B0609020204030204" pitchFamily="49" charset="0"/>
            </a:endParaRPr>
          </a:p>
        </p:txBody>
      </p:sp>
      <p:pic>
        <p:nvPicPr>
          <p:cNvPr id="4" name="Picture 3" descr="A computer screen shot of a program&#10;&#10;Description automatically generated">
            <a:extLst>
              <a:ext uri="{FF2B5EF4-FFF2-40B4-BE49-F238E27FC236}">
                <a16:creationId xmlns:a16="http://schemas.microsoft.com/office/drawing/2014/main" id="{69516DBE-BAEF-C3FA-6D3F-EEEF6445D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208994"/>
            <a:ext cx="7168990" cy="2861654"/>
          </a:xfrm>
          <a:prstGeom prst="rect">
            <a:avLst/>
          </a:prstGeom>
        </p:spPr>
      </p:pic>
    </p:spTree>
    <p:extLst>
      <p:ext uri="{BB962C8B-B14F-4D97-AF65-F5344CB8AC3E}">
        <p14:creationId xmlns:p14="http://schemas.microsoft.com/office/powerpoint/2010/main" val="523096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Yahoo Finance Most Actives</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16</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7"/>
            <a:ext cx="4859866" cy="1538883"/>
          </a:xfrm>
        </p:spPr>
        <p:txBody>
          <a:bodyPr/>
          <a:lstStyle/>
          <a:p>
            <a:pPr marL="6350" lvl="1" algn="l" rtl="0">
              <a:spcBef>
                <a:spcPts val="0"/>
              </a:spcBef>
              <a:spcAft>
                <a:spcPts val="1200"/>
              </a:spcAft>
              <a:buClr>
                <a:schemeClr val="dk1"/>
              </a:buClr>
              <a:buSzPct val="60000"/>
            </a:pPr>
            <a:r>
              <a:rPr lang="en-US" dirty="0">
                <a:solidFill>
                  <a:schemeClr val="dk1"/>
                </a:solidFill>
                <a:latin typeface="Helvetica Light" panose="020B0403020202020204" pitchFamily="34" charset="0"/>
              </a:rPr>
              <a:t>On the Yahoo Finance home page there is a link and section called Most Actives.</a:t>
            </a:r>
          </a:p>
          <a:p>
            <a:pPr marL="6350" lvl="1" algn="l" rtl="0">
              <a:spcBef>
                <a:spcPts val="0"/>
              </a:spcBef>
              <a:spcAft>
                <a:spcPts val="1200"/>
              </a:spcAft>
              <a:buClr>
                <a:schemeClr val="dk1"/>
              </a:buClr>
              <a:buSzPct val="60000"/>
            </a:pPr>
            <a:r>
              <a:rPr lang="en-US" dirty="0">
                <a:solidFill>
                  <a:schemeClr val="dk1"/>
                </a:solidFill>
                <a:latin typeface="Helvetica Light" panose="020B0403020202020204" pitchFamily="34" charset="0"/>
              </a:rPr>
              <a:t>Together, let’s use what we learned last week to scrape the data and add it to a sheet.</a:t>
            </a:r>
          </a:p>
        </p:txBody>
      </p:sp>
      <p:pic>
        <p:nvPicPr>
          <p:cNvPr id="4" name="Picture 3" descr="Table&#10;&#10;Description automatically generated">
            <a:extLst>
              <a:ext uri="{FF2B5EF4-FFF2-40B4-BE49-F238E27FC236}">
                <a16:creationId xmlns:a16="http://schemas.microsoft.com/office/drawing/2014/main" id="{7BBEABEE-4A77-1444-4826-74FDB34EB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67" y="2716300"/>
            <a:ext cx="4030475" cy="3436010"/>
          </a:xfrm>
          <a:prstGeom prst="rect">
            <a:avLst/>
          </a:prstGeom>
        </p:spPr>
      </p:pic>
      <p:sp>
        <p:nvSpPr>
          <p:cNvPr id="8" name="TextBox 7">
            <a:extLst>
              <a:ext uri="{FF2B5EF4-FFF2-40B4-BE49-F238E27FC236}">
                <a16:creationId xmlns:a16="http://schemas.microsoft.com/office/drawing/2014/main" id="{28DF38D3-BC98-71E5-16A8-9332ACF92614}"/>
              </a:ext>
            </a:extLst>
          </p:cNvPr>
          <p:cNvSpPr txBox="1"/>
          <p:nvPr/>
        </p:nvSpPr>
        <p:spPr>
          <a:xfrm>
            <a:off x="7492660" y="5858231"/>
            <a:ext cx="3505200" cy="307777"/>
          </a:xfrm>
          <a:prstGeom prst="rect">
            <a:avLst/>
          </a:prstGeom>
          <a:noFill/>
        </p:spPr>
        <p:txBody>
          <a:bodyPr wrap="square">
            <a:spAutoFit/>
          </a:bodyPr>
          <a:lstStyle/>
          <a:p>
            <a:r>
              <a:rPr lang="en-US" sz="1400" dirty="0">
                <a:latin typeface="Helvetica Light" panose="020B0403020202020204" pitchFamily="34" charset="0"/>
              </a:rPr>
              <a:t>https://</a:t>
            </a:r>
            <a:r>
              <a:rPr lang="en-US" sz="1400" dirty="0" err="1">
                <a:latin typeface="Helvetica Light" panose="020B0403020202020204" pitchFamily="34" charset="0"/>
              </a:rPr>
              <a:t>finance.yahoo.com</a:t>
            </a:r>
            <a:r>
              <a:rPr lang="en-US" sz="1400" dirty="0">
                <a:latin typeface="Helvetica Light" panose="020B0403020202020204" pitchFamily="34" charset="0"/>
              </a:rPr>
              <a:t>/most-active</a:t>
            </a:r>
          </a:p>
        </p:txBody>
      </p:sp>
      <p:pic>
        <p:nvPicPr>
          <p:cNvPr id="10" name="Picture 9" descr="Graphical user interface, application&#10;&#10;Description automatically generated">
            <a:extLst>
              <a:ext uri="{FF2B5EF4-FFF2-40B4-BE49-F238E27FC236}">
                <a16:creationId xmlns:a16="http://schemas.microsoft.com/office/drawing/2014/main" id="{2C12DEAC-2FF1-283B-6A64-4F16EEDE2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798" y="1730901"/>
            <a:ext cx="5309435" cy="3942359"/>
          </a:xfrm>
          <a:prstGeom prst="rect">
            <a:avLst/>
          </a:prstGeom>
        </p:spPr>
      </p:pic>
    </p:spTree>
    <p:extLst>
      <p:ext uri="{BB962C8B-B14F-4D97-AF65-F5344CB8AC3E}">
        <p14:creationId xmlns:p14="http://schemas.microsoft.com/office/powerpoint/2010/main" val="3478255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Yahoo Most Actives macro</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17</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6"/>
            <a:ext cx="3031066" cy="3597783"/>
          </a:xfrm>
        </p:spPr>
        <p:txBody>
          <a:bodyPr/>
          <a:lstStyle/>
          <a:p>
            <a:pPr marL="6350" lvl="1" algn="l" rtl="0">
              <a:spcBef>
                <a:spcPts val="0"/>
              </a:spcBef>
              <a:spcAft>
                <a:spcPts val="1200"/>
              </a:spcAft>
              <a:buClr>
                <a:schemeClr val="dk1"/>
              </a:buClr>
              <a:buSzPct val="60000"/>
            </a:pPr>
            <a:r>
              <a:rPr lang="en-US" dirty="0">
                <a:solidFill>
                  <a:schemeClr val="dk1"/>
                </a:solidFill>
                <a:latin typeface="Helvetica Light" panose="020B0403020202020204" pitchFamily="34" charset="0"/>
              </a:rPr>
              <a:t>Because the Most Actives Page only has one table, our job is pretty easy. </a:t>
            </a:r>
          </a:p>
          <a:p>
            <a:pPr marL="6350" lvl="1" algn="l" rtl="0">
              <a:spcBef>
                <a:spcPts val="0"/>
              </a:spcBef>
              <a:spcAft>
                <a:spcPts val="1200"/>
              </a:spcAft>
              <a:buClr>
                <a:schemeClr val="dk1"/>
              </a:buClr>
              <a:buSzPct val="60000"/>
            </a:pPr>
            <a:r>
              <a:rPr lang="en-US" dirty="0">
                <a:solidFill>
                  <a:schemeClr val="dk1"/>
                </a:solidFill>
                <a:latin typeface="Helvetica Light" panose="020B0403020202020204" pitchFamily="34" charset="0"/>
              </a:rPr>
              <a:t>Let’s just search for all tables on the page, and add them to a new tab.  </a:t>
            </a:r>
          </a:p>
        </p:txBody>
      </p:sp>
      <p:pic>
        <p:nvPicPr>
          <p:cNvPr id="4" name="Picture 3" descr="A screenshot of a computer&#10;&#10;Description automatically generated">
            <a:extLst>
              <a:ext uri="{FF2B5EF4-FFF2-40B4-BE49-F238E27FC236}">
                <a16:creationId xmlns:a16="http://schemas.microsoft.com/office/drawing/2014/main" id="{73F74A18-AC9A-9FDE-1ACC-9664CBFB0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522" y="1165746"/>
            <a:ext cx="7416903" cy="3521591"/>
          </a:xfrm>
          <a:prstGeom prst="rect">
            <a:avLst/>
          </a:prstGeom>
        </p:spPr>
      </p:pic>
    </p:spTree>
    <p:extLst>
      <p:ext uri="{BB962C8B-B14F-4D97-AF65-F5344CB8AC3E}">
        <p14:creationId xmlns:p14="http://schemas.microsoft.com/office/powerpoint/2010/main" val="2767857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Web Scraping Prerequisites in Excel</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18</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7"/>
            <a:ext cx="10498666" cy="553998"/>
          </a:xfrm>
        </p:spPr>
        <p:txBody>
          <a:bodyPr/>
          <a:lstStyle/>
          <a:p>
            <a:pPr marL="6350" lvl="1" algn="l" rtl="0">
              <a:spcBef>
                <a:spcPts val="0"/>
              </a:spcBef>
              <a:spcAft>
                <a:spcPts val="1200"/>
              </a:spcAft>
              <a:buClr>
                <a:schemeClr val="dk1"/>
              </a:buClr>
              <a:buSzPct val="60000"/>
            </a:pPr>
            <a:r>
              <a:rPr lang="en-US" dirty="0">
                <a:solidFill>
                  <a:schemeClr val="dk1"/>
                </a:solidFill>
                <a:latin typeface="Helvetica Light" panose="020B0403020202020204" pitchFamily="34" charset="0"/>
              </a:rPr>
              <a:t>Notice how additional Microsoft libraries are required for this code to run. If you’re on a Mac, it will not work. </a:t>
            </a:r>
            <a:r>
              <a:rPr lang="en-US" b="1" dirty="0">
                <a:solidFill>
                  <a:srgbClr val="622D61"/>
                </a:solidFill>
                <a:latin typeface="Helvetica" pitchFamily="2" charset="0"/>
              </a:rPr>
              <a:t>There is a dependency on Internet Explorer on the machine running this code.</a:t>
            </a:r>
          </a:p>
        </p:txBody>
      </p:sp>
      <p:pic>
        <p:nvPicPr>
          <p:cNvPr id="4" name="Picture 3" descr="A screenshot of a computer&#10;&#10;Description automatically generated">
            <a:extLst>
              <a:ext uri="{FF2B5EF4-FFF2-40B4-BE49-F238E27FC236}">
                <a16:creationId xmlns:a16="http://schemas.microsoft.com/office/drawing/2014/main" id="{419CA9CA-2C57-60F9-0904-4B3B1302D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979429"/>
            <a:ext cx="7772400" cy="3839723"/>
          </a:xfrm>
          <a:prstGeom prst="rect">
            <a:avLst/>
          </a:prstGeom>
        </p:spPr>
      </p:pic>
    </p:spTree>
    <p:extLst>
      <p:ext uri="{BB962C8B-B14F-4D97-AF65-F5344CB8AC3E}">
        <p14:creationId xmlns:p14="http://schemas.microsoft.com/office/powerpoint/2010/main" val="418192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VBE -&gt; Tools -&gt; References -&gt; Microsoft HTML Object Library</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19</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7"/>
            <a:ext cx="10498666" cy="553998"/>
          </a:xfrm>
        </p:spPr>
        <p:txBody>
          <a:bodyPr/>
          <a:lstStyle/>
          <a:p>
            <a:pPr marL="6350" lvl="1" algn="l" rtl="0">
              <a:spcBef>
                <a:spcPts val="0"/>
              </a:spcBef>
              <a:spcAft>
                <a:spcPts val="1200"/>
              </a:spcAft>
              <a:buClr>
                <a:schemeClr val="dk1"/>
              </a:buClr>
              <a:buSzPct val="60000"/>
            </a:pPr>
            <a:r>
              <a:rPr lang="en-US" dirty="0">
                <a:solidFill>
                  <a:schemeClr val="dk1"/>
                </a:solidFill>
                <a:latin typeface="Helvetica Light" panose="020B0403020202020204" pitchFamily="34" charset="0"/>
              </a:rPr>
              <a:t>Notice how additional Microsoft libraries are required for this code to run. If you’re on a Mac, it will not work. </a:t>
            </a:r>
            <a:r>
              <a:rPr lang="en-US" b="1" dirty="0">
                <a:solidFill>
                  <a:srgbClr val="622D61"/>
                </a:solidFill>
                <a:latin typeface="Helvetica" pitchFamily="2" charset="0"/>
              </a:rPr>
              <a:t>There is a dependency on Internet Explorer on the machine running this code.</a:t>
            </a:r>
          </a:p>
        </p:txBody>
      </p:sp>
      <p:pic>
        <p:nvPicPr>
          <p:cNvPr id="7" name="Picture 6" descr="A screenshot of a computer&#10;&#10;Description automatically generated">
            <a:extLst>
              <a:ext uri="{FF2B5EF4-FFF2-40B4-BE49-F238E27FC236}">
                <a16:creationId xmlns:a16="http://schemas.microsoft.com/office/drawing/2014/main" id="{C1FF0C44-5FD4-4194-C7A1-9DBFC429F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989686"/>
            <a:ext cx="4762500" cy="31115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0F6769B-9302-BA26-4DC3-AF5903D87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476" y="3200400"/>
            <a:ext cx="5588000" cy="2819400"/>
          </a:xfrm>
          <a:prstGeom prst="rect">
            <a:avLst/>
          </a:prstGeom>
        </p:spPr>
      </p:pic>
    </p:spTree>
    <p:extLst>
      <p:ext uri="{BB962C8B-B14F-4D97-AF65-F5344CB8AC3E}">
        <p14:creationId xmlns:p14="http://schemas.microsoft.com/office/powerpoint/2010/main" val="1470651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1FC3-1750-2100-03E9-1CAC342E9244}"/>
              </a:ext>
            </a:extLst>
          </p:cNvPr>
          <p:cNvSpPr>
            <a:spLocks noGrp="1"/>
          </p:cNvSpPr>
          <p:nvPr>
            <p:ph type="title"/>
          </p:nvPr>
        </p:nvSpPr>
        <p:spPr/>
        <p:txBody>
          <a:bodyPr/>
          <a:lstStyle/>
          <a:p>
            <a:r>
              <a:rPr lang="en-US" dirty="0"/>
              <a:t>Schedule</a:t>
            </a:r>
          </a:p>
        </p:txBody>
      </p:sp>
      <p:sp>
        <p:nvSpPr>
          <p:cNvPr id="4" name="TextBox 3">
            <a:extLst>
              <a:ext uri="{FF2B5EF4-FFF2-40B4-BE49-F238E27FC236}">
                <a16:creationId xmlns:a16="http://schemas.microsoft.com/office/drawing/2014/main" id="{2C691562-B8F8-AA8A-0274-582C6D54B428}"/>
              </a:ext>
            </a:extLst>
          </p:cNvPr>
          <p:cNvSpPr txBox="1"/>
          <p:nvPr/>
        </p:nvSpPr>
        <p:spPr>
          <a:xfrm>
            <a:off x="694267" y="6428591"/>
            <a:ext cx="1143000" cy="246221"/>
          </a:xfrm>
          <a:prstGeom prst="rect">
            <a:avLst/>
          </a:prstGeom>
          <a:noFill/>
        </p:spPr>
        <p:txBody>
          <a:bodyPr wrap="square">
            <a:spAutoFit/>
          </a:bodyPr>
          <a:lstStyle/>
          <a:p>
            <a:r>
              <a:rPr lang="en-US" sz="1000" spc="-10" dirty="0">
                <a:solidFill>
                  <a:schemeClr val="tx1"/>
                </a:solidFill>
                <a:latin typeface="Helvetica Light" panose="020B0403020202020204" pitchFamily="34" charset="0"/>
              </a:rPr>
              <a:t>ACCT-GB.2350</a:t>
            </a:r>
            <a:endParaRPr lang="en-US" sz="1000" dirty="0">
              <a:solidFill>
                <a:schemeClr val="tx1"/>
              </a:solidFill>
              <a:latin typeface="Helvetica Light" panose="020B0403020202020204" pitchFamily="34" charset="0"/>
            </a:endParaRPr>
          </a:p>
        </p:txBody>
      </p:sp>
      <p:sp>
        <p:nvSpPr>
          <p:cNvPr id="5" name="object 5">
            <a:extLst>
              <a:ext uri="{FF2B5EF4-FFF2-40B4-BE49-F238E27FC236}">
                <a16:creationId xmlns:a16="http://schemas.microsoft.com/office/drawing/2014/main" id="{A641EDE0-6490-515F-9CD7-279D3F0E91BB}"/>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2</a:t>
            </a:fld>
            <a:endParaRPr spc="-25" dirty="0"/>
          </a:p>
        </p:txBody>
      </p:sp>
      <p:graphicFrame>
        <p:nvGraphicFramePr>
          <p:cNvPr id="14" name="object 3">
            <a:extLst>
              <a:ext uri="{FF2B5EF4-FFF2-40B4-BE49-F238E27FC236}">
                <a16:creationId xmlns:a16="http://schemas.microsoft.com/office/drawing/2014/main" id="{1403A798-BA64-878F-C2C6-0472B9088DA9}"/>
              </a:ext>
            </a:extLst>
          </p:cNvPr>
          <p:cNvGraphicFramePr>
            <a:graphicFrameLocks noGrp="1"/>
          </p:cNvGraphicFramePr>
          <p:nvPr>
            <p:extLst>
              <p:ext uri="{D42A27DB-BD31-4B8C-83A1-F6EECF244321}">
                <p14:modId xmlns:p14="http://schemas.microsoft.com/office/powerpoint/2010/main" val="1176898228"/>
              </p:ext>
            </p:extLst>
          </p:nvPr>
        </p:nvGraphicFramePr>
        <p:xfrm>
          <a:off x="1219200" y="1186205"/>
          <a:ext cx="9434108" cy="4768136"/>
        </p:xfrm>
        <a:graphic>
          <a:graphicData uri="http://schemas.openxmlformats.org/drawingml/2006/table">
            <a:tbl>
              <a:tblPr firstRow="1" bandRow="1">
                <a:tableStyleId>{D27102A9-8310-4765-A935-A1911B00CA55}</a:tableStyleId>
              </a:tblPr>
              <a:tblGrid>
                <a:gridCol w="9906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4267200">
                  <a:extLst>
                    <a:ext uri="{9D8B030D-6E8A-4147-A177-3AD203B41FA5}">
                      <a16:colId xmlns:a16="http://schemas.microsoft.com/office/drawing/2014/main" val="20002"/>
                    </a:ext>
                  </a:extLst>
                </a:gridCol>
                <a:gridCol w="2880908">
                  <a:extLst>
                    <a:ext uri="{9D8B030D-6E8A-4147-A177-3AD203B41FA5}">
                      <a16:colId xmlns:a16="http://schemas.microsoft.com/office/drawing/2014/main" val="164671504"/>
                    </a:ext>
                  </a:extLst>
                </a:gridCol>
              </a:tblGrid>
              <a:tr h="238611">
                <a:tc>
                  <a:txBody>
                    <a:bodyPr/>
                    <a:lstStyle/>
                    <a:p>
                      <a:pPr algn="l">
                        <a:lnSpc>
                          <a:spcPct val="100000"/>
                        </a:lnSpc>
                        <a:spcBef>
                          <a:spcPts val="650"/>
                        </a:spcBef>
                      </a:pPr>
                      <a:r>
                        <a:rPr sz="1400" b="1" i="0" spc="-10" dirty="0">
                          <a:solidFill>
                            <a:schemeClr val="tx1"/>
                          </a:solidFill>
                          <a:latin typeface="Helvetica" pitchFamily="2" charset="0"/>
                        </a:rPr>
                        <a:t>Session</a:t>
                      </a:r>
                      <a:endParaRPr sz="1400" b="1" i="0" dirty="0">
                        <a:solidFill>
                          <a:schemeClr val="tx1"/>
                        </a:solidFill>
                        <a:latin typeface="Helvetica" pitchFamily="2" charset="0"/>
                        <a:cs typeface="Georgia"/>
                      </a:endParaRPr>
                    </a:p>
                  </a:txBody>
                  <a:tcPr marL="45720" marR="45720" anchor="ctr"/>
                </a:tc>
                <a:tc>
                  <a:txBody>
                    <a:bodyPr/>
                    <a:lstStyle/>
                    <a:p>
                      <a:pPr marL="635" algn="l">
                        <a:lnSpc>
                          <a:spcPct val="100000"/>
                        </a:lnSpc>
                        <a:spcBef>
                          <a:spcPts val="650"/>
                        </a:spcBef>
                      </a:pPr>
                      <a:r>
                        <a:rPr sz="1400" b="1" i="0" spc="-20" dirty="0">
                          <a:solidFill>
                            <a:schemeClr val="tx1"/>
                          </a:solidFill>
                          <a:latin typeface="Helvetica" pitchFamily="2" charset="0"/>
                        </a:rPr>
                        <a:t>Date</a:t>
                      </a:r>
                      <a:endParaRPr sz="1400" b="1" i="0" dirty="0">
                        <a:solidFill>
                          <a:schemeClr val="tx1"/>
                        </a:solidFill>
                        <a:latin typeface="Helvetica" pitchFamily="2" charset="0"/>
                        <a:cs typeface="Georgia"/>
                      </a:endParaRPr>
                    </a:p>
                  </a:txBody>
                  <a:tcPr marL="45720" marR="45720" anchor="ctr"/>
                </a:tc>
                <a:tc>
                  <a:txBody>
                    <a:bodyPr/>
                    <a:lstStyle/>
                    <a:p>
                      <a:pPr algn="l">
                        <a:lnSpc>
                          <a:spcPct val="100000"/>
                        </a:lnSpc>
                        <a:spcBef>
                          <a:spcPts val="650"/>
                        </a:spcBef>
                      </a:pPr>
                      <a:r>
                        <a:rPr lang="en-US" sz="1400" b="1" i="0" dirty="0">
                          <a:solidFill>
                            <a:schemeClr val="tx1"/>
                          </a:solidFill>
                          <a:latin typeface="Helvetica" pitchFamily="2" charset="0"/>
                        </a:rPr>
                        <a:t>Topic</a:t>
                      </a:r>
                      <a:endParaRPr sz="1400" b="1" i="0" dirty="0">
                        <a:solidFill>
                          <a:schemeClr val="tx1"/>
                        </a:solidFill>
                        <a:latin typeface="Helvetica" pitchFamily="2" charset="0"/>
                      </a:endParaRPr>
                    </a:p>
                  </a:txBody>
                  <a:tcPr marL="45720" marR="45720" anchor="ctr"/>
                </a:tc>
                <a:tc>
                  <a:txBody>
                    <a:bodyPr/>
                    <a:lstStyle/>
                    <a:p>
                      <a:pPr algn="l">
                        <a:lnSpc>
                          <a:spcPct val="100000"/>
                        </a:lnSpc>
                        <a:spcBef>
                          <a:spcPts val="650"/>
                        </a:spcBef>
                      </a:pPr>
                      <a:r>
                        <a:rPr lang="en-US" sz="1400" b="1" i="0" dirty="0">
                          <a:solidFill>
                            <a:schemeClr val="tx1"/>
                          </a:solidFill>
                          <a:latin typeface="Helvetica" pitchFamily="2" charset="0"/>
                          <a:cs typeface="Georgia"/>
                        </a:rPr>
                        <a:t>Assignment</a:t>
                      </a:r>
                      <a:endParaRPr sz="1400" b="1" i="0" dirty="0">
                        <a:solidFill>
                          <a:schemeClr val="tx1"/>
                        </a:solidFill>
                        <a:latin typeface="Helvetica" pitchFamily="2" charset="0"/>
                        <a:cs typeface="Georgia"/>
                      </a:endParaRPr>
                    </a:p>
                  </a:txBody>
                  <a:tcPr marL="45720" marR="45720" anchor="ctr"/>
                </a:tc>
                <a:extLst>
                  <a:ext uri="{0D108BD9-81ED-4DB2-BD59-A6C34878D82A}">
                    <a16:rowId xmlns:a16="http://schemas.microsoft.com/office/drawing/2014/main" val="10000"/>
                  </a:ext>
                </a:extLst>
              </a:tr>
              <a:tr h="238611">
                <a:tc>
                  <a:txBody>
                    <a:bodyPr/>
                    <a:lstStyle/>
                    <a:p>
                      <a:pPr algn="l">
                        <a:lnSpc>
                          <a:spcPct val="100000"/>
                        </a:lnSpc>
                        <a:spcBef>
                          <a:spcPts val="590"/>
                        </a:spcBef>
                      </a:pPr>
                      <a:r>
                        <a:rPr sz="1400" b="0" i="0" dirty="0">
                          <a:solidFill>
                            <a:schemeClr val="tx1"/>
                          </a:solidFill>
                          <a:latin typeface="Helvetica Light" panose="020B0403020202020204" pitchFamily="34" charset="0"/>
                        </a:rPr>
                        <a:t>1</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590"/>
                        </a:spcBef>
                      </a:pPr>
                      <a:r>
                        <a:rPr lang="en-US" sz="1400" b="0" i="0" dirty="0">
                          <a:solidFill>
                            <a:schemeClr val="tx1"/>
                          </a:solidFill>
                          <a:latin typeface="Helvetica Light" panose="020B0403020202020204" pitchFamily="34" charset="0"/>
                        </a:rPr>
                        <a:t>Feb 6-7</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marL="1905" algn="l">
                        <a:lnSpc>
                          <a:spcPct val="100000"/>
                        </a:lnSpc>
                        <a:spcBef>
                          <a:spcPts val="590"/>
                        </a:spcBef>
                      </a:pPr>
                      <a:r>
                        <a:rPr sz="1400" b="0" i="0" dirty="0">
                          <a:solidFill>
                            <a:schemeClr val="tx1"/>
                          </a:solidFill>
                          <a:latin typeface="Helvetica Light" panose="020B0403020202020204" pitchFamily="34" charset="0"/>
                        </a:rPr>
                        <a:t>Introductory</a:t>
                      </a:r>
                      <a:r>
                        <a:rPr sz="1400" b="0" i="0" spc="-35" dirty="0">
                          <a:solidFill>
                            <a:schemeClr val="tx1"/>
                          </a:solidFill>
                          <a:latin typeface="Helvetica Light" panose="020B0403020202020204" pitchFamily="34" charset="0"/>
                        </a:rPr>
                        <a:t> </a:t>
                      </a:r>
                      <a:r>
                        <a:rPr lang="en-US" sz="1400" b="0" i="0" spc="-35" dirty="0">
                          <a:solidFill>
                            <a:schemeClr val="tx1"/>
                          </a:solidFill>
                          <a:latin typeface="Helvetica Light" panose="020B0403020202020204" pitchFamily="34" charset="0"/>
                        </a:rPr>
                        <a:t>C</a:t>
                      </a:r>
                      <a:r>
                        <a:rPr sz="1400" b="0" i="0" spc="-10" dirty="0">
                          <a:solidFill>
                            <a:schemeClr val="tx1"/>
                          </a:solidFill>
                          <a:latin typeface="Helvetica Light" panose="020B0403020202020204" pitchFamily="34" charset="0"/>
                        </a:rPr>
                        <a:t>oncepts</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marL="1905" algn="l">
                        <a:lnSpc>
                          <a:spcPct val="100000"/>
                        </a:lnSpc>
                        <a:spcBef>
                          <a:spcPts val="590"/>
                        </a:spcBef>
                      </a:pPr>
                      <a:r>
                        <a:rPr lang="en-US" sz="1400" b="0" i="0" dirty="0">
                          <a:solidFill>
                            <a:schemeClr val="tx1"/>
                          </a:solidFill>
                          <a:latin typeface="Helvetica Light" panose="020B0403020202020204" pitchFamily="34" charset="0"/>
                          <a:cs typeface="Georgia"/>
                        </a:rPr>
                        <a:t>Reading Assignment 1</a:t>
                      </a:r>
                      <a:endParaRPr sz="1400" b="0" i="0" dirty="0">
                        <a:solidFill>
                          <a:schemeClr val="tx1"/>
                        </a:solidFill>
                        <a:latin typeface="Helvetica Light" panose="020B0403020202020204" pitchFamily="34" charset="0"/>
                        <a:cs typeface="Georgia"/>
                      </a:endParaRPr>
                    </a:p>
                  </a:txBody>
                  <a:tcPr marL="45720" marR="45720" anchor="ctr"/>
                </a:tc>
                <a:extLst>
                  <a:ext uri="{0D108BD9-81ED-4DB2-BD59-A6C34878D82A}">
                    <a16:rowId xmlns:a16="http://schemas.microsoft.com/office/drawing/2014/main" val="10001"/>
                  </a:ext>
                </a:extLst>
              </a:tr>
              <a:tr h="238611">
                <a:tc>
                  <a:txBody>
                    <a:bodyPr/>
                    <a:lstStyle/>
                    <a:p>
                      <a:pPr algn="l">
                        <a:lnSpc>
                          <a:spcPct val="100000"/>
                        </a:lnSpc>
                        <a:spcBef>
                          <a:spcPts val="590"/>
                        </a:spcBef>
                      </a:pPr>
                      <a:r>
                        <a:rPr sz="1400" b="0" i="0" dirty="0">
                          <a:solidFill>
                            <a:schemeClr val="tx1"/>
                          </a:solidFill>
                          <a:latin typeface="Helvetica Light" panose="020B0403020202020204" pitchFamily="34" charset="0"/>
                        </a:rPr>
                        <a:t>2</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marL="1270" algn="l">
                        <a:lnSpc>
                          <a:spcPct val="100000"/>
                        </a:lnSpc>
                        <a:spcBef>
                          <a:spcPts val="590"/>
                        </a:spcBef>
                      </a:pPr>
                      <a:r>
                        <a:rPr lang="en-US" sz="1400" b="0" i="0" dirty="0">
                          <a:solidFill>
                            <a:schemeClr val="tx1"/>
                          </a:solidFill>
                          <a:latin typeface="Helvetica Light" panose="020B0403020202020204" pitchFamily="34" charset="0"/>
                        </a:rPr>
                        <a:t>Feb 13-14</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590"/>
                        </a:spcBef>
                      </a:pPr>
                      <a:r>
                        <a:rPr lang="en-US" sz="1400" b="0" i="0" dirty="0">
                          <a:solidFill>
                            <a:schemeClr val="tx1"/>
                          </a:solidFill>
                          <a:latin typeface="Helvetica Light" panose="020B0403020202020204" pitchFamily="34" charset="0"/>
                        </a:rPr>
                        <a:t>Getting Started with Excel VBA</a:t>
                      </a:r>
                      <a:endParaRPr sz="1400" b="0" i="0" dirty="0">
                        <a:solidFill>
                          <a:schemeClr val="tx1"/>
                        </a:solidFill>
                        <a:latin typeface="Helvetica Light" panose="020B0403020202020204" pitchFamily="34" charset="0"/>
                      </a:endParaRPr>
                    </a:p>
                  </a:txBody>
                  <a:tcPr marL="45720" marR="45720" anchor="ctr"/>
                </a:tc>
                <a:tc>
                  <a:txBody>
                    <a:bodyPr/>
                    <a:lstStyle/>
                    <a:p>
                      <a:pPr algn="l">
                        <a:lnSpc>
                          <a:spcPct val="100000"/>
                        </a:lnSpc>
                        <a:spcBef>
                          <a:spcPts val="590"/>
                        </a:spcBef>
                      </a:pPr>
                      <a:r>
                        <a:rPr lang="en-US" sz="1400" b="0" i="0" dirty="0">
                          <a:solidFill>
                            <a:schemeClr val="tx1"/>
                          </a:solidFill>
                          <a:latin typeface="Helvetica Light" panose="020B0403020202020204" pitchFamily="34" charset="0"/>
                          <a:cs typeface="Georgia"/>
                        </a:rPr>
                        <a:t>Reading Assignment 2</a:t>
                      </a:r>
                      <a:endParaRPr sz="1400" b="0" i="0" dirty="0">
                        <a:solidFill>
                          <a:schemeClr val="tx1"/>
                        </a:solidFill>
                        <a:latin typeface="Helvetica Light" panose="020B0403020202020204" pitchFamily="34" charset="0"/>
                      </a:endParaRPr>
                    </a:p>
                  </a:txBody>
                  <a:tcPr marL="45720" marR="45720" anchor="ctr"/>
                </a:tc>
                <a:extLst>
                  <a:ext uri="{0D108BD9-81ED-4DB2-BD59-A6C34878D82A}">
                    <a16:rowId xmlns:a16="http://schemas.microsoft.com/office/drawing/2014/main" val="10002"/>
                  </a:ext>
                </a:extLst>
              </a:tr>
              <a:tr h="238611">
                <a:tc>
                  <a:txBody>
                    <a:bodyPr/>
                    <a:lstStyle/>
                    <a:p>
                      <a:pPr algn="l">
                        <a:lnSpc>
                          <a:spcPct val="100000"/>
                        </a:lnSpc>
                        <a:spcBef>
                          <a:spcPts val="590"/>
                        </a:spcBef>
                      </a:pPr>
                      <a:r>
                        <a:rPr sz="1400" b="0" i="0" dirty="0">
                          <a:solidFill>
                            <a:schemeClr val="tx1"/>
                          </a:solidFill>
                          <a:latin typeface="Helvetica Light" panose="020B0403020202020204" pitchFamily="34" charset="0"/>
                        </a:rPr>
                        <a:t>3</a:t>
                      </a:r>
                      <a:endParaRPr sz="1400" b="0" i="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590"/>
                        </a:spcBef>
                      </a:pPr>
                      <a:r>
                        <a:rPr lang="en-US" sz="1400" b="0" i="0" dirty="0">
                          <a:solidFill>
                            <a:schemeClr val="tx1"/>
                          </a:solidFill>
                          <a:latin typeface="Helvetica Light" panose="020B0403020202020204" pitchFamily="34" charset="0"/>
                        </a:rPr>
                        <a:t>Feb 20-21</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marL="1270" algn="l">
                        <a:lnSpc>
                          <a:spcPct val="100000"/>
                        </a:lnSpc>
                        <a:spcBef>
                          <a:spcPts val="590"/>
                        </a:spcBef>
                      </a:pPr>
                      <a:r>
                        <a:rPr lang="en-US" sz="1400" b="0" i="0" dirty="0">
                          <a:solidFill>
                            <a:schemeClr val="tx1"/>
                          </a:solidFill>
                          <a:latin typeface="Helvetica Light" panose="020B0403020202020204" pitchFamily="34" charset="0"/>
                        </a:rPr>
                        <a:t>Excel VBA and Data Tools </a:t>
                      </a:r>
                      <a:endParaRPr sz="1400" b="0" i="0" dirty="0">
                        <a:solidFill>
                          <a:schemeClr val="tx1"/>
                        </a:solidFill>
                        <a:latin typeface="Helvetica Light" panose="020B0403020202020204" pitchFamily="34" charset="0"/>
                      </a:endParaRPr>
                    </a:p>
                  </a:txBody>
                  <a:tcPr marL="45720" marR="45720" anchor="ctr"/>
                </a:tc>
                <a:tc>
                  <a:txBody>
                    <a:bodyPr/>
                    <a:lstStyle/>
                    <a:p>
                      <a:pPr marL="1270" marR="0" indent="0" algn="l" defTabSz="914400" eaLnBrk="1" fontAlgn="auto" latinLnBrk="0" hangingPunct="1">
                        <a:lnSpc>
                          <a:spcPct val="100000"/>
                        </a:lnSpc>
                        <a:spcBef>
                          <a:spcPts val="590"/>
                        </a:spcBef>
                        <a:spcAft>
                          <a:spcPts val="0"/>
                        </a:spcAft>
                        <a:buClrTx/>
                        <a:buSzTx/>
                        <a:buFontTx/>
                        <a:buNone/>
                        <a:tabLst/>
                        <a:defRPr/>
                      </a:pPr>
                      <a:r>
                        <a:rPr lang="en-US" sz="1400" b="0" i="0" dirty="0">
                          <a:solidFill>
                            <a:schemeClr val="tx1"/>
                          </a:solidFill>
                          <a:latin typeface="Helvetica Light" panose="020B0403020202020204" pitchFamily="34" charset="0"/>
                        </a:rPr>
                        <a:t>HW1: Excel VBA </a:t>
                      </a:r>
                      <a:endParaRPr sz="1400" b="0" i="0" dirty="0">
                        <a:solidFill>
                          <a:schemeClr val="tx1"/>
                        </a:solidFill>
                        <a:latin typeface="Helvetica Light" panose="020B0403020202020204" pitchFamily="34" charset="0"/>
                      </a:endParaRPr>
                    </a:p>
                  </a:txBody>
                  <a:tcPr marL="45720" marR="45720" anchor="ctr"/>
                </a:tc>
                <a:extLst>
                  <a:ext uri="{0D108BD9-81ED-4DB2-BD59-A6C34878D82A}">
                    <a16:rowId xmlns:a16="http://schemas.microsoft.com/office/drawing/2014/main" val="10003"/>
                  </a:ext>
                </a:extLst>
              </a:tr>
              <a:tr h="353592">
                <a:tc>
                  <a:txBody>
                    <a:bodyPr/>
                    <a:lstStyle/>
                    <a:p>
                      <a:pPr marL="635" algn="l">
                        <a:lnSpc>
                          <a:spcPct val="100000"/>
                        </a:lnSpc>
                      </a:pPr>
                      <a:r>
                        <a:rPr sz="1400" b="0" i="0" dirty="0">
                          <a:solidFill>
                            <a:schemeClr val="tx1"/>
                          </a:solidFill>
                          <a:latin typeface="Helvetica Light" panose="020B0403020202020204" pitchFamily="34" charset="0"/>
                        </a:rPr>
                        <a:t>4</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marL="1270" algn="l">
                        <a:lnSpc>
                          <a:spcPct val="100000"/>
                        </a:lnSpc>
                      </a:pPr>
                      <a:r>
                        <a:rPr lang="en-US" sz="1400" b="0" i="0" dirty="0">
                          <a:solidFill>
                            <a:schemeClr val="tx1"/>
                          </a:solidFill>
                          <a:latin typeface="Helvetica Light" panose="020B0403020202020204" pitchFamily="34" charset="0"/>
                        </a:rPr>
                        <a:t>Feb 27-28</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algn="l">
                        <a:lnSpc>
                          <a:spcPts val="1350"/>
                        </a:lnSpc>
                      </a:pPr>
                      <a:r>
                        <a:rPr lang="en-US" sz="1400" b="1" i="1" dirty="0">
                          <a:solidFill>
                            <a:srgbClr val="622D61"/>
                          </a:solidFill>
                          <a:latin typeface="Helvetica Bold Oblique" pitchFamily="2" charset="0"/>
                        </a:rPr>
                        <a:t>More VBA &amp; </a:t>
                      </a:r>
                      <a:r>
                        <a:rPr lang="en-US" sz="1400" b="0" i="0" dirty="0">
                          <a:solidFill>
                            <a:schemeClr val="tx1"/>
                          </a:solidFill>
                          <a:latin typeface="Helvetica Light" panose="020B0403020202020204" pitchFamily="34" charset="0"/>
                        </a:rPr>
                        <a:t>Excel Shortcuts</a:t>
                      </a:r>
                      <a:endParaRPr sz="1400" b="1" i="1" dirty="0">
                        <a:solidFill>
                          <a:srgbClr val="622D61"/>
                        </a:solidFill>
                        <a:latin typeface="Helvetica Bold Oblique" pitchFamily="2" charset="0"/>
                      </a:endParaRPr>
                    </a:p>
                  </a:txBody>
                  <a:tcPr marL="45720" marR="45720" anchor="ctr"/>
                </a:tc>
                <a:tc>
                  <a:txBody>
                    <a:bodyPr/>
                    <a:lstStyle/>
                    <a:p>
                      <a:pPr marL="0" marR="0" lvl="0" indent="0" algn="l" defTabSz="914400" eaLnBrk="1" fontAlgn="auto" latinLnBrk="0" hangingPunct="1">
                        <a:lnSpc>
                          <a:spcPts val="1350"/>
                        </a:lnSpc>
                        <a:spcBef>
                          <a:spcPts val="0"/>
                        </a:spcBef>
                        <a:spcAft>
                          <a:spcPts val="0"/>
                        </a:spcAft>
                        <a:buClrTx/>
                        <a:buSzTx/>
                        <a:buFontTx/>
                        <a:buNone/>
                        <a:tabLst/>
                        <a:defRPr/>
                      </a:pPr>
                      <a:r>
                        <a:rPr lang="en-US" sz="1400" b="0" i="0" dirty="0">
                          <a:solidFill>
                            <a:schemeClr val="tx1"/>
                          </a:solidFill>
                          <a:latin typeface="Helvetica Light" panose="020B0403020202020204" pitchFamily="34" charset="0"/>
                          <a:cs typeface="Georgia"/>
                        </a:rPr>
                        <a:t>Reading Assignment 3</a:t>
                      </a:r>
                      <a:endParaRPr lang="en-US" sz="1400" b="0" i="0" dirty="0">
                        <a:solidFill>
                          <a:schemeClr val="tx1"/>
                        </a:solidFill>
                        <a:latin typeface="Helvetica Light" panose="020B0403020202020204" pitchFamily="34" charset="0"/>
                      </a:endParaRPr>
                    </a:p>
                  </a:txBody>
                  <a:tcPr marL="45720" marR="45720" anchor="ctr"/>
                </a:tc>
                <a:extLst>
                  <a:ext uri="{0D108BD9-81ED-4DB2-BD59-A6C34878D82A}">
                    <a16:rowId xmlns:a16="http://schemas.microsoft.com/office/drawing/2014/main" val="10004"/>
                  </a:ext>
                </a:extLst>
              </a:tr>
              <a:tr h="405638">
                <a:tc>
                  <a:txBody>
                    <a:bodyPr/>
                    <a:lstStyle/>
                    <a:p>
                      <a:pPr algn="l">
                        <a:lnSpc>
                          <a:spcPct val="100000"/>
                        </a:lnSpc>
                        <a:spcBef>
                          <a:spcPts val="595"/>
                        </a:spcBef>
                      </a:pPr>
                      <a:r>
                        <a:rPr sz="1400" b="0" i="0" dirty="0">
                          <a:solidFill>
                            <a:schemeClr val="tx1"/>
                          </a:solidFill>
                          <a:latin typeface="Helvetica Light" panose="020B0403020202020204" pitchFamily="34" charset="0"/>
                        </a:rPr>
                        <a:t>5</a:t>
                      </a:r>
                      <a:endParaRPr sz="1400" b="0" i="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595"/>
                        </a:spcBef>
                      </a:pPr>
                      <a:r>
                        <a:rPr lang="en-US" sz="1400" b="0" i="0" dirty="0">
                          <a:solidFill>
                            <a:schemeClr val="tx1"/>
                          </a:solidFill>
                          <a:latin typeface="Helvetica Light" panose="020B0403020202020204" pitchFamily="34" charset="0"/>
                        </a:rPr>
                        <a:t>Mar 5-6</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0"/>
                        </a:spcBef>
                      </a:pPr>
                      <a:r>
                        <a:rPr lang="en-US" sz="1400" b="0" i="0" dirty="0">
                          <a:solidFill>
                            <a:schemeClr val="tx1"/>
                          </a:solidFill>
                          <a:latin typeface="Helvetica Light" panose="020B0403020202020204" pitchFamily="34" charset="0"/>
                        </a:rPr>
                        <a:t>Relational Databases </a:t>
                      </a:r>
                      <a:r>
                        <a:rPr lang="en-US" sz="1400" b="1" i="1" dirty="0">
                          <a:solidFill>
                            <a:srgbClr val="622D61"/>
                          </a:solidFill>
                          <a:latin typeface="Helvetica Bold Oblique" pitchFamily="2" charset="0"/>
                        </a:rPr>
                        <a:t>&amp; Excel</a:t>
                      </a:r>
                      <a:endParaRPr lang="en-US" sz="1400" b="1" i="1" dirty="0">
                        <a:solidFill>
                          <a:schemeClr val="tx1"/>
                        </a:solidFill>
                        <a:latin typeface="Helvetica" pitchFamily="2" charset="0"/>
                      </a:endParaRPr>
                    </a:p>
                  </a:txBody>
                  <a:tcPr marL="45720" marR="45720" anchor="ctr"/>
                </a:tc>
                <a:tc>
                  <a:txBody>
                    <a:bodyPr/>
                    <a:lstStyle/>
                    <a:p>
                      <a:pPr marL="1270" marR="0" indent="0" algn="l" defTabSz="914400" eaLnBrk="1" fontAlgn="auto" latinLnBrk="0" hangingPunct="1">
                        <a:lnSpc>
                          <a:spcPct val="100000"/>
                        </a:lnSpc>
                        <a:spcBef>
                          <a:spcPts val="590"/>
                        </a:spcBef>
                        <a:spcAft>
                          <a:spcPts val="0"/>
                        </a:spcAft>
                        <a:buClrTx/>
                        <a:buSzTx/>
                        <a:buFontTx/>
                        <a:buNone/>
                        <a:tabLst/>
                        <a:defRPr/>
                      </a:pPr>
                      <a:r>
                        <a:rPr lang="en-US" sz="1400" b="0" i="0" strike="noStrike" dirty="0">
                          <a:solidFill>
                            <a:schemeClr val="tx1"/>
                          </a:solidFill>
                          <a:latin typeface="Helvetica Light" panose="020B0403020202020204" pitchFamily="34" charset="0"/>
                          <a:ea typeface="+mn-ea"/>
                          <a:cs typeface="+mn-cs"/>
                        </a:rPr>
                        <a:t>HW2: SQL</a:t>
                      </a:r>
                    </a:p>
                  </a:txBody>
                  <a:tcPr marL="45720" marR="45720" anchor="ctr"/>
                </a:tc>
                <a:extLst>
                  <a:ext uri="{0D108BD9-81ED-4DB2-BD59-A6C34878D82A}">
                    <a16:rowId xmlns:a16="http://schemas.microsoft.com/office/drawing/2014/main" val="10005"/>
                  </a:ext>
                </a:extLst>
              </a:tr>
              <a:tr h="405638">
                <a:tc>
                  <a:txBody>
                    <a:bodyPr/>
                    <a:lstStyle/>
                    <a:p>
                      <a:pPr algn="l">
                        <a:lnSpc>
                          <a:spcPct val="100000"/>
                        </a:lnSpc>
                        <a:spcBef>
                          <a:spcPts val="595"/>
                        </a:spcBef>
                      </a:pPr>
                      <a:r>
                        <a:rPr lang="en-US" sz="1400" b="0" i="0" dirty="0">
                          <a:solidFill>
                            <a:schemeClr val="tx1"/>
                          </a:solidFill>
                          <a:latin typeface="Helvetica Light" panose="020B0403020202020204" pitchFamily="34" charset="0"/>
                          <a:cs typeface="Georgia"/>
                        </a:rPr>
                        <a:t>6</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595"/>
                        </a:spcBef>
                      </a:pPr>
                      <a:r>
                        <a:rPr lang="en-US" sz="1400" b="0" i="0" dirty="0">
                          <a:solidFill>
                            <a:schemeClr val="tx1"/>
                          </a:solidFill>
                          <a:latin typeface="Helvetica Light" panose="020B0403020202020204" pitchFamily="34" charset="0"/>
                          <a:cs typeface="Georgia"/>
                        </a:rPr>
                        <a:t>Mar 12-13</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marL="0" marR="0" indent="0" algn="l" defTabSz="914400" eaLnBrk="1" fontAlgn="auto" latinLnBrk="0" hangingPunct="1">
                        <a:lnSpc>
                          <a:spcPts val="1350"/>
                        </a:lnSpc>
                        <a:spcBef>
                          <a:spcPts val="0"/>
                        </a:spcBef>
                        <a:spcAft>
                          <a:spcPts val="0"/>
                        </a:spcAft>
                        <a:buClrTx/>
                        <a:buSzTx/>
                        <a:buFontTx/>
                        <a:buNone/>
                        <a:tabLst/>
                        <a:defRPr/>
                      </a:pPr>
                      <a:r>
                        <a:rPr lang="en-US" sz="1400" b="0" i="0" dirty="0">
                          <a:solidFill>
                            <a:schemeClr val="tx1"/>
                          </a:solidFill>
                          <a:latin typeface="Helvetica Light" panose="020B0403020202020204" pitchFamily="34" charset="0"/>
                          <a:ea typeface="+mn-ea"/>
                          <a:cs typeface="+mn-cs"/>
                        </a:rPr>
                        <a:t>NoSQL, Data Preparation with Python </a:t>
                      </a:r>
                    </a:p>
                  </a:txBody>
                  <a:tcPr marL="45720" marR="45720" anchor="ctr"/>
                </a:tc>
                <a:tc>
                  <a:txBody>
                    <a:bodyPr/>
                    <a:lstStyle/>
                    <a:p>
                      <a:pPr marL="0" marR="0" lvl="0" indent="0" algn="l" defTabSz="914400" eaLnBrk="1" fontAlgn="auto" latinLnBrk="0" hangingPunct="1">
                        <a:lnSpc>
                          <a:spcPts val="1350"/>
                        </a:lnSpc>
                        <a:spcBef>
                          <a:spcPts val="0"/>
                        </a:spcBef>
                        <a:spcAft>
                          <a:spcPts val="0"/>
                        </a:spcAft>
                        <a:buClrTx/>
                        <a:buSzTx/>
                        <a:buFontTx/>
                        <a:buNone/>
                        <a:tabLst/>
                        <a:defRPr/>
                      </a:pPr>
                      <a:endParaRPr lang="en-US" sz="1400" b="0" i="0" strike="sngStrike" dirty="0">
                        <a:solidFill>
                          <a:schemeClr val="tx1"/>
                        </a:solidFill>
                        <a:latin typeface="Helvetica Light" panose="020B0403020202020204" pitchFamily="34" charset="0"/>
                        <a:ea typeface="+mn-ea"/>
                      </a:endParaRPr>
                    </a:p>
                  </a:txBody>
                  <a:tcPr marL="45720" marR="45720" anchor="ctr"/>
                </a:tc>
                <a:extLst>
                  <a:ext uri="{0D108BD9-81ED-4DB2-BD59-A6C34878D82A}">
                    <a16:rowId xmlns:a16="http://schemas.microsoft.com/office/drawing/2014/main" val="1154826266"/>
                  </a:ext>
                </a:extLst>
              </a:tr>
              <a:tr h="238611">
                <a:tc>
                  <a:txBody>
                    <a:bodyPr/>
                    <a:lstStyle/>
                    <a:p>
                      <a:pPr algn="l">
                        <a:lnSpc>
                          <a:spcPct val="100000"/>
                        </a:lnSpc>
                        <a:spcBef>
                          <a:spcPts val="630"/>
                        </a:spcBef>
                      </a:pPr>
                      <a:r>
                        <a:rPr sz="1400" b="0" i="0" dirty="0">
                          <a:solidFill>
                            <a:schemeClr val="bg1"/>
                          </a:solidFill>
                          <a:latin typeface="Helvetica Light" panose="020B0403020202020204" pitchFamily="34" charset="0"/>
                        </a:rPr>
                        <a:t>6</a:t>
                      </a:r>
                      <a:endParaRPr sz="1400" b="0" i="0">
                        <a:solidFill>
                          <a:schemeClr val="bg1"/>
                        </a:solidFill>
                        <a:latin typeface="Helvetica Light" panose="020B0403020202020204" pitchFamily="34" charset="0"/>
                        <a:cs typeface="Georgia"/>
                      </a:endParaRPr>
                    </a:p>
                  </a:txBody>
                  <a:tcPr marL="45720" marR="45720" anchor="ctr">
                    <a:solidFill>
                      <a:srgbClr val="7030A0"/>
                    </a:solidFill>
                  </a:tcPr>
                </a:tc>
                <a:tc>
                  <a:txBody>
                    <a:bodyPr/>
                    <a:lstStyle/>
                    <a:p>
                      <a:pPr algn="l">
                        <a:lnSpc>
                          <a:spcPct val="100000"/>
                        </a:lnSpc>
                        <a:spcBef>
                          <a:spcPts val="630"/>
                        </a:spcBef>
                      </a:pPr>
                      <a:r>
                        <a:rPr lang="en-US" sz="1400" b="0" i="0" dirty="0">
                          <a:solidFill>
                            <a:schemeClr val="bg1"/>
                          </a:solidFill>
                          <a:latin typeface="Helvetica Light" panose="020B0403020202020204" pitchFamily="34" charset="0"/>
                        </a:rPr>
                        <a:t>Mar 19-20</a:t>
                      </a:r>
                      <a:endParaRPr sz="1400" b="0" i="0" dirty="0">
                        <a:solidFill>
                          <a:schemeClr val="bg1"/>
                        </a:solidFill>
                        <a:latin typeface="Helvetica Light" panose="020B0403020202020204" pitchFamily="34" charset="0"/>
                        <a:cs typeface="Georgia"/>
                      </a:endParaRPr>
                    </a:p>
                  </a:txBody>
                  <a:tcPr marL="45720" marR="45720" anchor="ctr">
                    <a:solidFill>
                      <a:srgbClr val="7030A0"/>
                    </a:solidFill>
                  </a:tcPr>
                </a:tc>
                <a:tc>
                  <a:txBody>
                    <a:bodyPr/>
                    <a:lstStyle/>
                    <a:p>
                      <a:pPr marL="1270" algn="l">
                        <a:lnSpc>
                          <a:spcPts val="1350"/>
                        </a:lnSpc>
                      </a:pPr>
                      <a:r>
                        <a:rPr lang="en-US" sz="1400" b="1" i="0" dirty="0">
                          <a:solidFill>
                            <a:schemeClr val="bg1"/>
                          </a:solidFill>
                          <a:latin typeface="Helvetica Light" panose="020B0403020202020204" pitchFamily="34" charset="0"/>
                        </a:rPr>
                        <a:t>SPRING BREAK</a:t>
                      </a:r>
                      <a:endParaRPr sz="1400" b="1" i="0" dirty="0">
                        <a:solidFill>
                          <a:schemeClr val="bg1"/>
                        </a:solidFill>
                        <a:latin typeface="Helvetica Light" panose="020B0403020202020204" pitchFamily="34" charset="0"/>
                      </a:endParaRPr>
                    </a:p>
                  </a:txBody>
                  <a:tcPr marL="45720" marR="45720" anchor="ctr">
                    <a:solidFill>
                      <a:srgbClr val="7030A0"/>
                    </a:solidFill>
                  </a:tcPr>
                </a:tc>
                <a:tc>
                  <a:txBody>
                    <a:bodyPr/>
                    <a:lstStyle/>
                    <a:p>
                      <a:pPr marL="1270" algn="l">
                        <a:lnSpc>
                          <a:spcPts val="1350"/>
                        </a:lnSpc>
                      </a:pPr>
                      <a:endParaRPr sz="1400" b="0" i="0" dirty="0">
                        <a:solidFill>
                          <a:schemeClr val="bg1"/>
                        </a:solidFill>
                        <a:latin typeface="Helvetica Light" panose="020B0403020202020204" pitchFamily="34" charset="0"/>
                      </a:endParaRPr>
                    </a:p>
                  </a:txBody>
                  <a:tcPr marL="45720" marR="45720" anchor="ctr">
                    <a:solidFill>
                      <a:srgbClr val="7030A0"/>
                    </a:solidFill>
                  </a:tcPr>
                </a:tc>
                <a:extLst>
                  <a:ext uri="{0D108BD9-81ED-4DB2-BD59-A6C34878D82A}">
                    <a16:rowId xmlns:a16="http://schemas.microsoft.com/office/drawing/2014/main" val="10006"/>
                  </a:ext>
                </a:extLst>
              </a:tr>
              <a:tr h="238611">
                <a:tc>
                  <a:txBody>
                    <a:bodyPr/>
                    <a:lstStyle/>
                    <a:p>
                      <a:pPr algn="l">
                        <a:lnSpc>
                          <a:spcPct val="100000"/>
                        </a:lnSpc>
                        <a:spcBef>
                          <a:spcPts val="630"/>
                        </a:spcBef>
                      </a:pPr>
                      <a:r>
                        <a:rPr sz="1400" b="0" i="0" dirty="0">
                          <a:solidFill>
                            <a:schemeClr val="tx1"/>
                          </a:solidFill>
                          <a:latin typeface="Helvetica Light" panose="020B0403020202020204" pitchFamily="34" charset="0"/>
                        </a:rPr>
                        <a:t>7</a:t>
                      </a:r>
                      <a:endParaRPr sz="1400" b="0" i="0">
                        <a:solidFill>
                          <a:schemeClr val="tx1"/>
                        </a:solidFill>
                        <a:latin typeface="Helvetica Light" panose="020B0403020202020204" pitchFamily="34" charset="0"/>
                        <a:cs typeface="Georgia"/>
                      </a:endParaRPr>
                    </a:p>
                  </a:txBody>
                  <a:tcPr marL="45720" marR="45720" anchor="ctr"/>
                </a:tc>
                <a:tc>
                  <a:txBody>
                    <a:bodyPr/>
                    <a:lstStyle/>
                    <a:p>
                      <a:pPr marL="635" algn="l">
                        <a:lnSpc>
                          <a:spcPct val="100000"/>
                        </a:lnSpc>
                        <a:spcBef>
                          <a:spcPts val="630"/>
                        </a:spcBef>
                      </a:pPr>
                      <a:r>
                        <a:rPr lang="en-US" sz="1400" b="0" i="0" dirty="0">
                          <a:solidFill>
                            <a:schemeClr val="tx1"/>
                          </a:solidFill>
                          <a:latin typeface="Helvetica Light" panose="020B0403020202020204" pitchFamily="34" charset="0"/>
                        </a:rPr>
                        <a:t>Mar 26-27</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marL="1270" algn="l">
                        <a:lnSpc>
                          <a:spcPts val="1355"/>
                        </a:lnSpc>
                      </a:pPr>
                      <a:r>
                        <a:rPr lang="en-US" sz="1400" b="0" i="0" dirty="0">
                          <a:solidFill>
                            <a:schemeClr val="tx1"/>
                          </a:solidFill>
                          <a:latin typeface="Helvetica Light" panose="020B0403020202020204" pitchFamily="34" charset="0"/>
                          <a:cs typeface="Georgia-BoldItalic"/>
                        </a:rPr>
                        <a:t>Data Preparation &amp; Analysis with Python </a:t>
                      </a:r>
                    </a:p>
                  </a:txBody>
                  <a:tcPr marL="45720" marR="45720" anchor="ctr"/>
                </a:tc>
                <a:tc>
                  <a:txBody>
                    <a:bodyPr/>
                    <a:lstStyle/>
                    <a:p>
                      <a:pPr marL="1270" marR="0" lvl="0" indent="0" algn="l" defTabSz="914400" eaLnBrk="1" fontAlgn="auto" latinLnBrk="0" hangingPunct="1">
                        <a:lnSpc>
                          <a:spcPts val="1355"/>
                        </a:lnSpc>
                        <a:spcBef>
                          <a:spcPts val="0"/>
                        </a:spcBef>
                        <a:spcAft>
                          <a:spcPts val="0"/>
                        </a:spcAft>
                        <a:buClrTx/>
                        <a:buSzTx/>
                        <a:buFontTx/>
                        <a:buNone/>
                        <a:tabLst/>
                        <a:defRPr/>
                      </a:pPr>
                      <a:r>
                        <a:rPr lang="en-US" sz="1400" b="0" i="0" strike="noStrike" dirty="0">
                          <a:solidFill>
                            <a:schemeClr val="tx1"/>
                          </a:solidFill>
                          <a:latin typeface="Helvetica Light" panose="020B0403020202020204" pitchFamily="34" charset="0"/>
                          <a:cs typeface="Georgia"/>
                        </a:rPr>
                        <a:t>Midterm</a:t>
                      </a:r>
                      <a:endParaRPr lang="en-US" sz="1400" b="0" i="0" strike="noStrike" dirty="0">
                        <a:solidFill>
                          <a:schemeClr val="tx1"/>
                        </a:solidFill>
                        <a:latin typeface="Helvetica Light" panose="020B0403020202020204" pitchFamily="34" charset="0"/>
                      </a:endParaRPr>
                    </a:p>
                  </a:txBody>
                  <a:tcPr marL="45720" marR="45720" anchor="ctr"/>
                </a:tc>
                <a:extLst>
                  <a:ext uri="{0D108BD9-81ED-4DB2-BD59-A6C34878D82A}">
                    <a16:rowId xmlns:a16="http://schemas.microsoft.com/office/drawing/2014/main" val="10007"/>
                  </a:ext>
                </a:extLst>
              </a:tr>
              <a:tr h="353592">
                <a:tc>
                  <a:txBody>
                    <a:bodyPr/>
                    <a:lstStyle/>
                    <a:p>
                      <a:pPr algn="l">
                        <a:lnSpc>
                          <a:spcPct val="100000"/>
                        </a:lnSpc>
                        <a:spcBef>
                          <a:spcPts val="630"/>
                        </a:spcBef>
                      </a:pPr>
                      <a:r>
                        <a:rPr sz="1400" b="0" i="0" dirty="0">
                          <a:solidFill>
                            <a:schemeClr val="tx1"/>
                          </a:solidFill>
                          <a:latin typeface="Helvetica Light" panose="020B0403020202020204" pitchFamily="34" charset="0"/>
                        </a:rPr>
                        <a:t>8</a:t>
                      </a:r>
                      <a:endParaRPr sz="1400" b="0" i="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630"/>
                        </a:spcBef>
                      </a:pPr>
                      <a:r>
                        <a:rPr lang="en-US" sz="1400" b="0" i="0" dirty="0">
                          <a:solidFill>
                            <a:schemeClr val="tx1"/>
                          </a:solidFill>
                          <a:latin typeface="Helvetica Light" panose="020B0403020202020204" pitchFamily="34" charset="0"/>
                        </a:rPr>
                        <a:t>Apr 2-3</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marL="635" algn="l">
                        <a:lnSpc>
                          <a:spcPts val="1355"/>
                        </a:lnSpc>
                      </a:pPr>
                      <a:r>
                        <a:rPr lang="en-US" sz="1400" b="0" i="0" dirty="0">
                          <a:solidFill>
                            <a:schemeClr val="tx1"/>
                          </a:solidFill>
                          <a:latin typeface="Helvetica Light" panose="020B0403020202020204" pitchFamily="34" charset="0"/>
                        </a:rPr>
                        <a:t>Financial Data Analysis with Python </a:t>
                      </a:r>
                      <a:endParaRPr lang="en-US" sz="1400" b="1" i="1" dirty="0">
                        <a:solidFill>
                          <a:schemeClr val="tx1"/>
                        </a:solidFill>
                        <a:latin typeface="Helvetica Bold Oblique" pitchFamily="2" charset="0"/>
                        <a:cs typeface="Georgia-BoldItalic"/>
                      </a:endParaRPr>
                    </a:p>
                  </a:txBody>
                  <a:tcPr marL="45720" marR="45720" anchor="ctr"/>
                </a:tc>
                <a:tc>
                  <a:txBody>
                    <a:bodyPr/>
                    <a:lstStyle/>
                    <a:p>
                      <a:pPr marL="1270" marR="0" indent="0" algn="l" defTabSz="914400" eaLnBrk="1" fontAlgn="auto" latinLnBrk="0" hangingPunct="1">
                        <a:lnSpc>
                          <a:spcPct val="100000"/>
                        </a:lnSpc>
                        <a:spcBef>
                          <a:spcPts val="590"/>
                        </a:spcBef>
                        <a:spcAft>
                          <a:spcPts val="0"/>
                        </a:spcAft>
                        <a:buClrTx/>
                        <a:buSzTx/>
                        <a:buFontTx/>
                        <a:buNone/>
                        <a:tabLst/>
                        <a:defRPr/>
                      </a:pPr>
                      <a:endParaRPr lang="en-US" sz="1400" b="0" i="0" strike="sngStrike" dirty="0">
                        <a:solidFill>
                          <a:schemeClr val="tx1"/>
                        </a:solidFill>
                        <a:latin typeface="Helvetica Light" panose="020B0403020202020204" pitchFamily="34" charset="0"/>
                        <a:ea typeface="+mn-ea"/>
                        <a:cs typeface="+mn-cs"/>
                      </a:endParaRPr>
                    </a:p>
                  </a:txBody>
                  <a:tcPr marL="45720" marR="45720" anchor="ctr"/>
                </a:tc>
                <a:extLst>
                  <a:ext uri="{0D108BD9-81ED-4DB2-BD59-A6C34878D82A}">
                    <a16:rowId xmlns:a16="http://schemas.microsoft.com/office/drawing/2014/main" val="10008"/>
                  </a:ext>
                </a:extLst>
              </a:tr>
              <a:tr h="238611">
                <a:tc>
                  <a:txBody>
                    <a:bodyPr/>
                    <a:lstStyle/>
                    <a:p>
                      <a:pPr algn="l">
                        <a:lnSpc>
                          <a:spcPct val="100000"/>
                        </a:lnSpc>
                        <a:spcBef>
                          <a:spcPts val="630"/>
                        </a:spcBef>
                      </a:pPr>
                      <a:r>
                        <a:rPr sz="1400" b="0" i="0" dirty="0">
                          <a:solidFill>
                            <a:schemeClr val="tx1"/>
                          </a:solidFill>
                          <a:latin typeface="Helvetica Light" panose="020B0403020202020204" pitchFamily="34" charset="0"/>
                        </a:rPr>
                        <a:t>9</a:t>
                      </a:r>
                      <a:endParaRPr sz="1400" b="0" i="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630"/>
                        </a:spcBef>
                      </a:pPr>
                      <a:r>
                        <a:rPr lang="en-US" sz="1400" b="0" i="0" dirty="0">
                          <a:solidFill>
                            <a:schemeClr val="tx1"/>
                          </a:solidFill>
                          <a:latin typeface="Helvetica Light" panose="020B0403020202020204" pitchFamily="34" charset="0"/>
                        </a:rPr>
                        <a:t>Apr 9-10</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algn="l">
                        <a:lnSpc>
                          <a:spcPts val="1355"/>
                        </a:lnSpc>
                      </a:pPr>
                      <a:r>
                        <a:rPr lang="en-US" sz="1400" b="0" i="0" dirty="0">
                          <a:solidFill>
                            <a:schemeClr val="tx1"/>
                          </a:solidFill>
                          <a:latin typeface="Helvetica Light" panose="020B0403020202020204" pitchFamily="34" charset="0"/>
                        </a:rPr>
                        <a:t>Data Visualization with Power BI </a:t>
                      </a:r>
                      <a:endParaRPr sz="1400" b="0" i="0" dirty="0">
                        <a:solidFill>
                          <a:schemeClr val="tx1"/>
                        </a:solidFill>
                        <a:latin typeface="Helvetica Light" panose="020B0403020202020204" pitchFamily="34" charset="0"/>
                      </a:endParaRPr>
                    </a:p>
                  </a:txBody>
                  <a:tcPr marL="45720" marR="45720" anchor="ctr"/>
                </a:tc>
                <a:tc>
                  <a:txBody>
                    <a:bodyPr/>
                    <a:lstStyle/>
                    <a:p>
                      <a:pPr marL="0" marR="0" indent="0" algn="l" defTabSz="914400" eaLnBrk="1" fontAlgn="auto" latinLnBrk="0" hangingPunct="1">
                        <a:lnSpc>
                          <a:spcPts val="1355"/>
                        </a:lnSpc>
                        <a:spcBef>
                          <a:spcPts val="0"/>
                        </a:spcBef>
                        <a:spcAft>
                          <a:spcPts val="0"/>
                        </a:spcAft>
                        <a:buClrTx/>
                        <a:buSzTx/>
                        <a:buFontTx/>
                        <a:buNone/>
                        <a:tabLst/>
                        <a:defRPr/>
                      </a:pPr>
                      <a:r>
                        <a:rPr lang="en-US" sz="1400" b="0" i="0" dirty="0">
                          <a:solidFill>
                            <a:schemeClr val="tx1"/>
                          </a:solidFill>
                          <a:latin typeface="Helvetica Light" panose="020B0403020202020204" pitchFamily="34" charset="0"/>
                        </a:rPr>
                        <a:t>HW3: Python Data Analysis </a:t>
                      </a:r>
                      <a:endParaRPr sz="1400" b="0" i="0" dirty="0">
                        <a:solidFill>
                          <a:schemeClr val="tx1"/>
                        </a:solidFill>
                        <a:latin typeface="Helvetica Light" panose="020B0403020202020204" pitchFamily="34" charset="0"/>
                      </a:endParaRPr>
                    </a:p>
                  </a:txBody>
                  <a:tcPr marL="45720" marR="45720" anchor="ctr"/>
                </a:tc>
                <a:extLst>
                  <a:ext uri="{0D108BD9-81ED-4DB2-BD59-A6C34878D82A}">
                    <a16:rowId xmlns:a16="http://schemas.microsoft.com/office/drawing/2014/main" val="10009"/>
                  </a:ext>
                </a:extLst>
              </a:tr>
              <a:tr h="405638">
                <a:tc>
                  <a:txBody>
                    <a:bodyPr/>
                    <a:lstStyle/>
                    <a:p>
                      <a:pPr algn="l">
                        <a:lnSpc>
                          <a:spcPct val="100000"/>
                        </a:lnSpc>
                        <a:spcBef>
                          <a:spcPts val="595"/>
                        </a:spcBef>
                      </a:pPr>
                      <a:r>
                        <a:rPr sz="1400" b="0" i="0" spc="-25" dirty="0">
                          <a:solidFill>
                            <a:schemeClr val="tx1"/>
                          </a:solidFill>
                          <a:latin typeface="Helvetica Light" panose="020B0403020202020204" pitchFamily="34" charset="0"/>
                        </a:rPr>
                        <a:t>10</a:t>
                      </a:r>
                      <a:endParaRPr sz="1400" b="0" i="0">
                        <a:solidFill>
                          <a:schemeClr val="tx1"/>
                        </a:solidFill>
                        <a:latin typeface="Helvetica Light" panose="020B0403020202020204" pitchFamily="34" charset="0"/>
                        <a:cs typeface="Georgia"/>
                      </a:endParaRPr>
                    </a:p>
                  </a:txBody>
                  <a:tcPr marL="45720" marR="45720" anchor="ctr"/>
                </a:tc>
                <a:tc>
                  <a:txBody>
                    <a:bodyPr/>
                    <a:lstStyle/>
                    <a:p>
                      <a:pPr marL="1270" algn="l">
                        <a:lnSpc>
                          <a:spcPct val="100000"/>
                        </a:lnSpc>
                        <a:spcBef>
                          <a:spcPts val="595"/>
                        </a:spcBef>
                      </a:pPr>
                      <a:r>
                        <a:rPr lang="en-US" sz="1400" b="0" i="0" dirty="0">
                          <a:solidFill>
                            <a:schemeClr val="tx1"/>
                          </a:solidFill>
                          <a:latin typeface="Helvetica Light" panose="020B0403020202020204" pitchFamily="34" charset="0"/>
                        </a:rPr>
                        <a:t>Apr 16-17</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595"/>
                        </a:spcBef>
                      </a:pPr>
                      <a:r>
                        <a:rPr lang="en-US" sz="1400" b="0" i="0" dirty="0">
                          <a:solidFill>
                            <a:schemeClr val="tx1"/>
                          </a:solidFill>
                          <a:latin typeface="Helvetica Light" panose="020B0403020202020204" pitchFamily="34" charset="0"/>
                          <a:cs typeface="Georgia"/>
                        </a:rPr>
                        <a:t>Power BI</a:t>
                      </a:r>
                      <a:endParaRPr lang="en-US" sz="1400" b="1" i="1" dirty="0">
                        <a:solidFill>
                          <a:schemeClr val="tx1"/>
                        </a:solidFill>
                        <a:latin typeface="Helvetica Bold Oblique" pitchFamily="2" charset="0"/>
                        <a:cs typeface="Georgia"/>
                      </a:endParaRPr>
                    </a:p>
                  </a:txBody>
                  <a:tcPr marL="45720" marR="45720" anchor="ctr"/>
                </a:tc>
                <a:tc>
                  <a:txBody>
                    <a:bodyPr/>
                    <a:lstStyle/>
                    <a:p>
                      <a:pPr marL="1270" marR="0" indent="0" algn="l" defTabSz="914400" eaLnBrk="1" fontAlgn="auto" latinLnBrk="0" hangingPunct="1">
                        <a:lnSpc>
                          <a:spcPct val="100000"/>
                        </a:lnSpc>
                        <a:spcBef>
                          <a:spcPts val="590"/>
                        </a:spcBef>
                        <a:spcAft>
                          <a:spcPts val="0"/>
                        </a:spcAft>
                        <a:buClrTx/>
                        <a:buSzTx/>
                        <a:buFontTx/>
                        <a:buNone/>
                        <a:tabLst/>
                        <a:defRPr/>
                      </a:pPr>
                      <a:r>
                        <a:rPr lang="en-US" sz="1400" b="0" i="0" dirty="0">
                          <a:solidFill>
                            <a:schemeClr val="tx1"/>
                          </a:solidFill>
                          <a:latin typeface="Helvetica Light" panose="020B0403020202020204" pitchFamily="34" charset="0"/>
                          <a:ea typeface="+mn-ea"/>
                          <a:cs typeface="+mn-cs"/>
                        </a:rPr>
                        <a:t>HW</a:t>
                      </a:r>
                      <a:r>
                        <a:rPr lang="en-US" sz="1400" b="0" i="0" strike="noStrike" dirty="0">
                          <a:solidFill>
                            <a:schemeClr val="tx1"/>
                          </a:solidFill>
                          <a:latin typeface="Helvetica Light" panose="020B0403020202020204" pitchFamily="34" charset="0"/>
                          <a:ea typeface="+mn-ea"/>
                          <a:cs typeface="+mn-cs"/>
                        </a:rPr>
                        <a:t>4</a:t>
                      </a:r>
                      <a:r>
                        <a:rPr lang="en-US" sz="1400" b="0" i="0" dirty="0">
                          <a:solidFill>
                            <a:schemeClr val="tx1"/>
                          </a:solidFill>
                          <a:latin typeface="Helvetica Light" panose="020B0403020202020204" pitchFamily="34" charset="0"/>
                          <a:ea typeface="+mn-ea"/>
                          <a:cs typeface="+mn-cs"/>
                        </a:rPr>
                        <a:t>: Power BI </a:t>
                      </a:r>
                    </a:p>
                  </a:txBody>
                  <a:tcPr marL="45720" marR="45720" anchor="ctr"/>
                </a:tc>
                <a:extLst>
                  <a:ext uri="{0D108BD9-81ED-4DB2-BD59-A6C34878D82A}">
                    <a16:rowId xmlns:a16="http://schemas.microsoft.com/office/drawing/2014/main" val="10010"/>
                  </a:ext>
                </a:extLst>
              </a:tr>
              <a:tr h="238611">
                <a:tc>
                  <a:txBody>
                    <a:bodyPr/>
                    <a:lstStyle/>
                    <a:p>
                      <a:pPr algn="l">
                        <a:lnSpc>
                          <a:spcPct val="100000"/>
                        </a:lnSpc>
                        <a:spcBef>
                          <a:spcPts val="600"/>
                        </a:spcBef>
                      </a:pPr>
                      <a:r>
                        <a:rPr sz="1400" b="0" i="0" spc="-25" dirty="0">
                          <a:solidFill>
                            <a:schemeClr val="tx1"/>
                          </a:solidFill>
                          <a:latin typeface="Helvetica Light" panose="020B0403020202020204" pitchFamily="34" charset="0"/>
                        </a:rPr>
                        <a:t>11</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600"/>
                        </a:spcBef>
                      </a:pPr>
                      <a:r>
                        <a:rPr lang="en-US" sz="1400" b="0" i="0" dirty="0">
                          <a:solidFill>
                            <a:schemeClr val="tx1"/>
                          </a:solidFill>
                          <a:latin typeface="Helvetica Light" panose="020B0403020202020204" pitchFamily="34" charset="0"/>
                        </a:rPr>
                        <a:t>Apr 23-24</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600"/>
                        </a:spcBef>
                      </a:pPr>
                      <a:r>
                        <a:rPr lang="en-US" sz="1400" b="0" i="0" dirty="0">
                          <a:solidFill>
                            <a:schemeClr val="tx1"/>
                          </a:solidFill>
                          <a:latin typeface="Helvetica Light" panose="020B0403020202020204" pitchFamily="34" charset="0"/>
                        </a:rPr>
                        <a:t>Unstructured Data &amp; Natural Language Processing </a:t>
                      </a:r>
                      <a:endParaRPr sz="1400" b="0" i="0" dirty="0">
                        <a:solidFill>
                          <a:schemeClr val="tx1"/>
                        </a:solidFill>
                        <a:latin typeface="Helvetica Light" panose="020B0403020202020204" pitchFamily="34" charset="0"/>
                      </a:endParaRPr>
                    </a:p>
                  </a:txBody>
                  <a:tcPr marL="45720" marR="45720" anchor="ctr"/>
                </a:tc>
                <a:tc>
                  <a:txBody>
                    <a:bodyPr/>
                    <a:lstStyle/>
                    <a:p>
                      <a:pPr marL="0" marR="0" lvl="0" indent="0" algn="l" defTabSz="914400" eaLnBrk="1" fontAlgn="auto" latinLnBrk="0" hangingPunct="1">
                        <a:lnSpc>
                          <a:spcPct val="100000"/>
                        </a:lnSpc>
                        <a:spcBef>
                          <a:spcPts val="600"/>
                        </a:spcBef>
                        <a:spcAft>
                          <a:spcPts val="0"/>
                        </a:spcAft>
                        <a:buClrTx/>
                        <a:buSzTx/>
                        <a:buFontTx/>
                        <a:buNone/>
                        <a:tabLst/>
                        <a:defRPr/>
                      </a:pPr>
                      <a:r>
                        <a:rPr lang="en-US" sz="1400" b="0" i="0" dirty="0">
                          <a:solidFill>
                            <a:schemeClr val="tx1"/>
                          </a:solidFill>
                          <a:latin typeface="Helvetica Light" panose="020B0403020202020204" pitchFamily="34" charset="0"/>
                          <a:ea typeface="+mn-ea"/>
                          <a:cs typeface="+mn-cs"/>
                        </a:rPr>
                        <a:t>Final Project (Group)</a:t>
                      </a:r>
                    </a:p>
                  </a:txBody>
                  <a:tcPr marL="45720" marR="45720" anchor="ctr"/>
                </a:tc>
                <a:extLst>
                  <a:ext uri="{0D108BD9-81ED-4DB2-BD59-A6C34878D82A}">
                    <a16:rowId xmlns:a16="http://schemas.microsoft.com/office/drawing/2014/main" val="10011"/>
                  </a:ext>
                </a:extLst>
              </a:tr>
              <a:tr h="405638">
                <a:tc>
                  <a:txBody>
                    <a:bodyPr/>
                    <a:lstStyle/>
                    <a:p>
                      <a:pPr algn="l">
                        <a:lnSpc>
                          <a:spcPct val="100000"/>
                        </a:lnSpc>
                        <a:spcBef>
                          <a:spcPts val="595"/>
                        </a:spcBef>
                      </a:pPr>
                      <a:r>
                        <a:rPr sz="1400" b="0" i="0" spc="-25" dirty="0">
                          <a:solidFill>
                            <a:schemeClr val="tx1"/>
                          </a:solidFill>
                          <a:latin typeface="Helvetica Light" panose="020B0403020202020204" pitchFamily="34" charset="0"/>
                        </a:rPr>
                        <a:t>12</a:t>
                      </a:r>
                      <a:endParaRPr sz="1400" b="0" i="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595"/>
                        </a:spcBef>
                      </a:pPr>
                      <a:r>
                        <a:rPr lang="en-US" sz="1400" b="0" i="0" dirty="0">
                          <a:solidFill>
                            <a:schemeClr val="tx1"/>
                          </a:solidFill>
                          <a:latin typeface="Helvetica Light" panose="020B0403020202020204" pitchFamily="34" charset="0"/>
                          <a:cs typeface="Georgia"/>
                        </a:rPr>
                        <a:t>Apr 30-31</a:t>
                      </a:r>
                      <a:endParaRPr sz="1400" b="0" i="0" dirty="0">
                        <a:solidFill>
                          <a:schemeClr val="tx1"/>
                        </a:solidFill>
                        <a:latin typeface="Helvetica Light" panose="020B0403020202020204" pitchFamily="34" charset="0"/>
                        <a:cs typeface="Georgia"/>
                      </a:endParaRPr>
                    </a:p>
                  </a:txBody>
                  <a:tcPr marL="45720" marR="45720" anchor="ctr"/>
                </a:tc>
                <a:tc>
                  <a:txBody>
                    <a:bodyPr/>
                    <a:lstStyle/>
                    <a:p>
                      <a:pPr algn="l">
                        <a:lnSpc>
                          <a:spcPct val="100000"/>
                        </a:lnSpc>
                        <a:spcBef>
                          <a:spcPts val="0"/>
                        </a:spcBef>
                      </a:pPr>
                      <a:r>
                        <a:rPr lang="en-US" sz="1400" b="0" i="0" spc="-25" dirty="0">
                          <a:solidFill>
                            <a:schemeClr val="tx1"/>
                          </a:solidFill>
                          <a:latin typeface="Helvetica Light" panose="020B0403020202020204" pitchFamily="34" charset="0"/>
                        </a:rPr>
                        <a:t>Final Project Presentations</a:t>
                      </a:r>
                      <a:endParaRPr lang="en-US" sz="1400" b="1" i="1" dirty="0">
                        <a:solidFill>
                          <a:schemeClr val="tx1"/>
                        </a:solidFill>
                        <a:latin typeface="Helvetica Bold Oblique" pitchFamily="2" charset="0"/>
                        <a:cs typeface="Georgia-BoldItalic"/>
                      </a:endParaRPr>
                    </a:p>
                  </a:txBody>
                  <a:tcPr marL="45720" marR="45720" anchor="ctr"/>
                </a:tc>
                <a:tc>
                  <a:txBody>
                    <a:bodyPr/>
                    <a:lstStyle/>
                    <a:p>
                      <a:pPr marL="1270" marR="0" indent="0" algn="l" defTabSz="914400" eaLnBrk="1" fontAlgn="auto" latinLnBrk="0" hangingPunct="1">
                        <a:lnSpc>
                          <a:spcPct val="100000"/>
                        </a:lnSpc>
                        <a:spcBef>
                          <a:spcPts val="590"/>
                        </a:spcBef>
                        <a:spcAft>
                          <a:spcPts val="0"/>
                        </a:spcAft>
                        <a:buClrTx/>
                        <a:buSzTx/>
                        <a:buFontTx/>
                        <a:buNone/>
                        <a:tabLst/>
                        <a:defRPr/>
                      </a:pPr>
                      <a:r>
                        <a:rPr lang="en-US" sz="1400" b="0" i="0" dirty="0">
                          <a:solidFill>
                            <a:schemeClr val="tx1"/>
                          </a:solidFill>
                          <a:latin typeface="Helvetica Light" panose="020B0403020202020204" pitchFamily="34" charset="0"/>
                          <a:ea typeface="+mn-ea"/>
                          <a:cs typeface="+mn-cs"/>
                        </a:rPr>
                        <a:t>Take Home Final (Personal)</a:t>
                      </a:r>
                    </a:p>
                  </a:txBody>
                  <a:tcPr marL="45720" marR="4572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926141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What can we improve?</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20</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6"/>
            <a:ext cx="3412066" cy="1815882"/>
          </a:xfrm>
        </p:spPr>
        <p:txBody>
          <a:bodyPr/>
          <a:lstStyle/>
          <a:p>
            <a:pPr marL="6350" lvl="1" algn="l" rtl="0">
              <a:spcBef>
                <a:spcPts val="0"/>
              </a:spcBef>
              <a:spcAft>
                <a:spcPts val="1200"/>
              </a:spcAft>
              <a:buClr>
                <a:schemeClr val="dk1"/>
              </a:buClr>
              <a:buSzPct val="60000"/>
            </a:pPr>
            <a:r>
              <a:rPr lang="en-US" dirty="0">
                <a:solidFill>
                  <a:schemeClr val="dk1"/>
                </a:solidFill>
                <a:latin typeface="Helvetica Light" panose="020B0403020202020204" pitchFamily="34" charset="0"/>
              </a:rPr>
              <a:t>Did you notice the volume column? </a:t>
            </a:r>
          </a:p>
          <a:p>
            <a:pPr marL="6350" lvl="1" algn="l" rtl="0">
              <a:spcBef>
                <a:spcPts val="0"/>
              </a:spcBef>
              <a:spcAft>
                <a:spcPts val="1200"/>
              </a:spcAft>
              <a:buClr>
                <a:schemeClr val="dk1"/>
              </a:buClr>
              <a:buSzPct val="60000"/>
            </a:pPr>
            <a:r>
              <a:rPr lang="en-US" dirty="0">
                <a:solidFill>
                  <a:schemeClr val="dk1"/>
                </a:solidFill>
                <a:latin typeface="Helvetica Light" panose="020B0403020202020204" pitchFamily="34" charset="0"/>
              </a:rPr>
              <a:t>We can’t very easily perform calculations on this given that you may see “M” or ”K” or “B” in it (millions, thousands, or billions)</a:t>
            </a:r>
          </a:p>
        </p:txBody>
      </p:sp>
      <p:pic>
        <p:nvPicPr>
          <p:cNvPr id="9" name="Picture 8" descr="Table&#10;&#10;Description automatically generated">
            <a:extLst>
              <a:ext uri="{FF2B5EF4-FFF2-40B4-BE49-F238E27FC236}">
                <a16:creationId xmlns:a16="http://schemas.microsoft.com/office/drawing/2014/main" id="{E4053BC0-05E0-9DFB-16A1-90258C84B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084" y="1202817"/>
            <a:ext cx="7026517" cy="3978783"/>
          </a:xfrm>
          <a:prstGeom prst="rect">
            <a:avLst/>
          </a:prstGeom>
        </p:spPr>
      </p:pic>
    </p:spTree>
    <p:extLst>
      <p:ext uri="{BB962C8B-B14F-4D97-AF65-F5344CB8AC3E}">
        <p14:creationId xmlns:p14="http://schemas.microsoft.com/office/powerpoint/2010/main" val="3187897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Success</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21</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7"/>
            <a:ext cx="10498666" cy="276999"/>
          </a:xfrm>
        </p:spPr>
        <p:txBody>
          <a:bodyPr/>
          <a:lstStyle/>
          <a:p>
            <a:pPr marL="6350" lvl="1" algn="l" rtl="0">
              <a:spcBef>
                <a:spcPts val="0"/>
              </a:spcBef>
              <a:spcAft>
                <a:spcPts val="1200"/>
              </a:spcAft>
              <a:buClr>
                <a:schemeClr val="dk1"/>
              </a:buClr>
              <a:buSzPct val="60000"/>
            </a:pPr>
            <a:r>
              <a:rPr lang="en-US" dirty="0">
                <a:solidFill>
                  <a:schemeClr val="dk1"/>
                </a:solidFill>
                <a:latin typeface="Helvetica Light" panose="020B0403020202020204" pitchFamily="34" charset="0"/>
              </a:rPr>
              <a:t>Now you can move ahead and create charts, pivot tables, etc.</a:t>
            </a:r>
            <a:endParaRPr lang="en-US" b="1" dirty="0">
              <a:solidFill>
                <a:srgbClr val="622D61"/>
              </a:solidFill>
              <a:latin typeface="Helvetica" pitchFamily="2" charset="0"/>
            </a:endParaRPr>
          </a:p>
        </p:txBody>
      </p:sp>
      <p:pic>
        <p:nvPicPr>
          <p:cNvPr id="4" name="Picture 3" descr="A screenshot of a computer&#10;&#10;Description automatically generated">
            <a:extLst>
              <a:ext uri="{FF2B5EF4-FFF2-40B4-BE49-F238E27FC236}">
                <a16:creationId xmlns:a16="http://schemas.microsoft.com/office/drawing/2014/main" id="{09E1C1FD-8832-4D84-EF3B-0DDE7A3D8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712727"/>
            <a:ext cx="7772400" cy="4181393"/>
          </a:xfrm>
          <a:prstGeom prst="rect">
            <a:avLst/>
          </a:prstGeom>
        </p:spPr>
      </p:pic>
    </p:spTree>
    <p:extLst>
      <p:ext uri="{BB962C8B-B14F-4D97-AF65-F5344CB8AC3E}">
        <p14:creationId xmlns:p14="http://schemas.microsoft.com/office/powerpoint/2010/main" val="1373414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How can we handle strangely formatted values?</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22</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7"/>
            <a:ext cx="11032066" cy="707886"/>
          </a:xfrm>
        </p:spPr>
        <p:txBody>
          <a:bodyPr/>
          <a:lstStyle/>
          <a:p>
            <a:pPr marL="6350" lvl="1" algn="l" rtl="0">
              <a:spcBef>
                <a:spcPts val="0"/>
              </a:spcBef>
              <a:spcAft>
                <a:spcPts val="1200"/>
              </a:spcAft>
              <a:buClr>
                <a:schemeClr val="dk1"/>
              </a:buClr>
              <a:buSzPct val="60000"/>
            </a:pPr>
            <a:r>
              <a:rPr lang="en-US" dirty="0">
                <a:solidFill>
                  <a:schemeClr val="dk1"/>
                </a:solidFill>
                <a:latin typeface="Helvetica Light" panose="020B0403020202020204" pitchFamily="34" charset="0"/>
              </a:rPr>
              <a:t>This line creates a new column called “Numeric Volume”:</a:t>
            </a:r>
          </a:p>
          <a:p>
            <a:pPr marL="6350" lvl="1" algn="l" rtl="0">
              <a:spcBef>
                <a:spcPts val="0"/>
              </a:spcBef>
              <a:spcAft>
                <a:spcPts val="1200"/>
              </a:spcAft>
              <a:buClr>
                <a:schemeClr val="dk1"/>
              </a:buClr>
              <a:buSzPct val="60000"/>
            </a:pPr>
            <a:r>
              <a:rPr lang="en-US" b="1" dirty="0" err="1">
                <a:solidFill>
                  <a:schemeClr val="dk1"/>
                </a:solidFill>
                <a:latin typeface="Consolas" panose="020B0609020204030204" pitchFamily="49" charset="0"/>
                <a:cs typeface="Consolas" panose="020B0609020204030204" pitchFamily="49" charset="0"/>
              </a:rPr>
              <a:t>ActiveSheet.ListObjects</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Most_Active_Stocks</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ListColumns.Add.name</a:t>
            </a:r>
            <a:r>
              <a:rPr lang="en-US" b="1" dirty="0">
                <a:solidFill>
                  <a:schemeClr val="dk1"/>
                </a:solidFill>
                <a:latin typeface="Consolas" panose="020B0609020204030204" pitchFamily="49" charset="0"/>
                <a:cs typeface="Consolas" panose="020B0609020204030204" pitchFamily="49" charset="0"/>
              </a:rPr>
              <a:t> = "Numeric Volume"  </a:t>
            </a:r>
          </a:p>
        </p:txBody>
      </p:sp>
      <p:sp>
        <p:nvSpPr>
          <p:cNvPr id="4" name="TextBox 3">
            <a:extLst>
              <a:ext uri="{FF2B5EF4-FFF2-40B4-BE49-F238E27FC236}">
                <a16:creationId xmlns:a16="http://schemas.microsoft.com/office/drawing/2014/main" id="{888148F8-91B8-9863-E26C-0BD3909737E1}"/>
              </a:ext>
            </a:extLst>
          </p:cNvPr>
          <p:cNvSpPr txBox="1"/>
          <p:nvPr/>
        </p:nvSpPr>
        <p:spPr>
          <a:xfrm>
            <a:off x="702734" y="2890897"/>
            <a:ext cx="10803467" cy="2062103"/>
          </a:xfrm>
          <a:prstGeom prst="rect">
            <a:avLst/>
          </a:prstGeom>
          <a:noFill/>
        </p:spPr>
        <p:txBody>
          <a:bodyPr wrap="square">
            <a:spAutoFit/>
          </a:bodyPr>
          <a:lstStyle/>
          <a:p>
            <a:pPr marL="6350" lvl="1" algn="l" rtl="0">
              <a:spcAft>
                <a:spcPts val="1200"/>
              </a:spcAft>
              <a:buClr>
                <a:schemeClr val="dk1"/>
              </a:buClr>
              <a:buSzPct val="60000"/>
            </a:pPr>
            <a:r>
              <a:rPr lang="en-US" dirty="0">
                <a:solidFill>
                  <a:schemeClr val="dk1"/>
                </a:solidFill>
                <a:latin typeface="Helvetica Light" panose="020B0403020202020204" pitchFamily="34" charset="0"/>
              </a:rPr>
              <a:t>This line checks for errors, applies formulas, and then applies formatting:</a:t>
            </a:r>
            <a:endParaRPr lang="en-US" b="1" dirty="0">
              <a:solidFill>
                <a:schemeClr val="dk1"/>
              </a:solidFill>
              <a:latin typeface="Consolas" panose="020B0609020204030204" pitchFamily="49" charset="0"/>
              <a:cs typeface="Consolas" panose="020B0609020204030204" pitchFamily="49" charset="0"/>
            </a:endParaRPr>
          </a:p>
          <a:p>
            <a:pPr marL="6350" lvl="1" algn="l" rtl="0">
              <a:spcBef>
                <a:spcPts val="0"/>
              </a:spcBef>
              <a:spcAft>
                <a:spcPts val="1200"/>
              </a:spcAft>
              <a:buClr>
                <a:schemeClr val="dk1"/>
              </a:buClr>
              <a:buSzPct val="60000"/>
            </a:pPr>
            <a:r>
              <a:rPr lang="en-US" b="1" dirty="0" err="1">
                <a:solidFill>
                  <a:schemeClr val="dk1"/>
                </a:solidFill>
                <a:latin typeface="Consolas" panose="020B0609020204030204" pitchFamily="49" charset="0"/>
                <a:cs typeface="Consolas" panose="020B0609020204030204" pitchFamily="49" charset="0"/>
              </a:rPr>
              <a:t>ActiveSheet.ListObjects</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Most_Active_Stocks</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ListColumns</a:t>
            </a:r>
            <a:r>
              <a:rPr lang="en-US" b="1" dirty="0">
                <a:solidFill>
                  <a:schemeClr val="dk1"/>
                </a:solidFill>
                <a:latin typeface="Consolas" panose="020B0609020204030204" pitchFamily="49" charset="0"/>
                <a:cs typeface="Consolas" panose="020B0609020204030204" pitchFamily="49" charset="0"/>
              </a:rPr>
              <a:t>("Numeric Volume").DataBodyRange.</a:t>
            </a:r>
            <a:r>
              <a:rPr lang="en-US" b="1" dirty="0">
                <a:solidFill>
                  <a:schemeClr val="dk1"/>
                </a:solidFill>
                <a:highlight>
                  <a:srgbClr val="FFFF00"/>
                </a:highlight>
                <a:latin typeface="Consolas" panose="020B0609020204030204" pitchFamily="49" charset="0"/>
                <a:cs typeface="Consolas" panose="020B0609020204030204" pitchFamily="49" charset="0"/>
              </a:rPr>
              <a:t>FormulaR1C1</a:t>
            </a:r>
            <a:r>
              <a:rPr lang="en-US" b="1" dirty="0">
                <a:solidFill>
                  <a:schemeClr val="dk1"/>
                </a:solidFill>
                <a:latin typeface="Consolas" panose="020B0609020204030204" pitchFamily="49" charset="0"/>
                <a:cs typeface="Consolas" panose="020B0609020204030204" pitchFamily="49" charset="0"/>
              </a:rPr>
              <a:t> =</a:t>
            </a:r>
          </a:p>
          <a:p>
            <a:pPr marL="6350" lvl="1" algn="l" rtl="0">
              <a:spcBef>
                <a:spcPts val="0"/>
              </a:spcBef>
              <a:spcAft>
                <a:spcPts val="12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a:t>
            </a:r>
            <a:r>
              <a:rPr lang="en-US" b="1" dirty="0">
                <a:solidFill>
                  <a:schemeClr val="dk1"/>
                </a:solidFill>
                <a:highlight>
                  <a:srgbClr val="00FF00"/>
                </a:highlight>
                <a:latin typeface="Consolas" panose="020B0609020204030204" pitchFamily="49" charset="0"/>
                <a:cs typeface="Consolas" panose="020B0609020204030204" pitchFamily="49" charset="0"/>
              </a:rPr>
              <a:t>IFNA</a:t>
            </a:r>
            <a:r>
              <a:rPr lang="en-US" b="1" dirty="0">
                <a:solidFill>
                  <a:schemeClr val="dk1"/>
                </a:solidFill>
                <a:latin typeface="Consolas" panose="020B0609020204030204" pitchFamily="49" charset="0"/>
                <a:cs typeface="Consolas" panose="020B0609020204030204" pitchFamily="49" charset="0"/>
              </a:rPr>
              <a:t>(</a:t>
            </a:r>
            <a:r>
              <a:rPr lang="en-US" b="1" dirty="0">
                <a:solidFill>
                  <a:schemeClr val="dk1"/>
                </a:solidFill>
                <a:highlight>
                  <a:srgbClr val="00FF00"/>
                </a:highlight>
                <a:latin typeface="Consolas" panose="020B0609020204030204" pitchFamily="49" charset="0"/>
                <a:cs typeface="Consolas" panose="020B0609020204030204" pitchFamily="49" charset="0"/>
              </a:rPr>
              <a:t>LEFT</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Most_Active_Stocks</a:t>
            </a:r>
            <a:r>
              <a:rPr lang="en-US" b="1" dirty="0">
                <a:solidFill>
                  <a:schemeClr val="dk1"/>
                </a:solidFill>
                <a:latin typeface="Consolas" panose="020B0609020204030204" pitchFamily="49" charset="0"/>
                <a:cs typeface="Consolas" panose="020B0609020204030204" pitchFamily="49" charset="0"/>
              </a:rPr>
              <a:t>[@[Volume]],</a:t>
            </a:r>
            <a:r>
              <a:rPr lang="en-US" b="1" dirty="0">
                <a:solidFill>
                  <a:schemeClr val="dk1"/>
                </a:solidFill>
                <a:highlight>
                  <a:srgbClr val="00FF00"/>
                </a:highlight>
                <a:latin typeface="Consolas" panose="020B0609020204030204" pitchFamily="49" charset="0"/>
                <a:cs typeface="Consolas" panose="020B0609020204030204" pitchFamily="49" charset="0"/>
              </a:rPr>
              <a:t>LEN</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Most_Active_Stocks</a:t>
            </a:r>
            <a:r>
              <a:rPr lang="en-US" b="1" dirty="0">
                <a:solidFill>
                  <a:schemeClr val="dk1"/>
                </a:solidFill>
                <a:latin typeface="Consolas" panose="020B0609020204030204" pitchFamily="49" charset="0"/>
                <a:cs typeface="Consolas" panose="020B0609020204030204" pitchFamily="49" charset="0"/>
              </a:rPr>
              <a:t>[@[Volume]])-1)*</a:t>
            </a:r>
            <a:r>
              <a:rPr lang="en-US" b="1" dirty="0">
                <a:solidFill>
                  <a:schemeClr val="dk1"/>
                </a:solidFill>
                <a:highlight>
                  <a:srgbClr val="00FF00"/>
                </a:highlight>
                <a:latin typeface="Consolas" panose="020B0609020204030204" pitchFamily="49" charset="0"/>
                <a:cs typeface="Consolas" panose="020B0609020204030204" pitchFamily="49" charset="0"/>
              </a:rPr>
              <a:t>CHOOSE</a:t>
            </a:r>
            <a:r>
              <a:rPr lang="en-US" b="1" dirty="0">
                <a:solidFill>
                  <a:schemeClr val="dk1"/>
                </a:solidFill>
                <a:latin typeface="Consolas" panose="020B0609020204030204" pitchFamily="49" charset="0"/>
                <a:cs typeface="Consolas" panose="020B0609020204030204" pitchFamily="49" charset="0"/>
              </a:rPr>
              <a:t>(</a:t>
            </a:r>
            <a:r>
              <a:rPr lang="en-US" b="1" dirty="0">
                <a:solidFill>
                  <a:schemeClr val="dk1"/>
                </a:solidFill>
                <a:highlight>
                  <a:srgbClr val="00FF00"/>
                </a:highlight>
                <a:latin typeface="Consolas" panose="020B0609020204030204" pitchFamily="49" charset="0"/>
                <a:cs typeface="Consolas" panose="020B0609020204030204" pitchFamily="49" charset="0"/>
              </a:rPr>
              <a:t>MATCH</a:t>
            </a:r>
            <a:r>
              <a:rPr lang="en-US" b="1" dirty="0">
                <a:solidFill>
                  <a:schemeClr val="dk1"/>
                </a:solidFill>
                <a:latin typeface="Consolas" panose="020B0609020204030204" pitchFamily="49" charset="0"/>
                <a:cs typeface="Consolas" panose="020B0609020204030204" pitchFamily="49" charset="0"/>
              </a:rPr>
              <a:t>(</a:t>
            </a:r>
            <a:r>
              <a:rPr lang="en-US" b="1" dirty="0">
                <a:solidFill>
                  <a:schemeClr val="dk1"/>
                </a:solidFill>
                <a:highlight>
                  <a:srgbClr val="00FF00"/>
                </a:highlight>
                <a:latin typeface="Consolas" panose="020B0609020204030204" pitchFamily="49" charset="0"/>
                <a:cs typeface="Consolas" panose="020B0609020204030204" pitchFamily="49" charset="0"/>
              </a:rPr>
              <a:t>RIGHT</a:t>
            </a:r>
            <a:r>
              <a:rPr lang="en-US" b="1" dirty="0">
                <a:solidFill>
                  <a:schemeClr val="dk1"/>
                </a:solidFill>
                <a:latin typeface="Consolas" panose="020B0609020204030204" pitchFamily="49" charset="0"/>
                <a:cs typeface="Consolas" panose="020B0609020204030204" pitchFamily="49" charset="0"/>
              </a:rPr>
              <a:t> </a:t>
            </a:r>
            <a:r>
              <a:rPr lang="en-US" b="1" dirty="0" err="1">
                <a:solidFill>
                  <a:schemeClr val="dk1"/>
                </a:solidFill>
                <a:latin typeface="Consolas" panose="020B0609020204030204" pitchFamily="49" charset="0"/>
                <a:cs typeface="Consolas" panose="020B0609020204030204" pitchFamily="49" charset="0"/>
              </a:rPr>
              <a:t>Most_Active_Stocks</a:t>
            </a:r>
            <a:r>
              <a:rPr lang="en-US" b="1" dirty="0">
                <a:solidFill>
                  <a:schemeClr val="dk1"/>
                </a:solidFill>
                <a:latin typeface="Consolas" panose="020B0609020204030204" pitchFamily="49" charset="0"/>
                <a:cs typeface="Consolas" panose="020B0609020204030204" pitchFamily="49" charset="0"/>
              </a:rPr>
              <a:t>[@[Volume]],1), </a:t>
            </a:r>
            <a:r>
              <a:rPr lang="en-US" b="1" dirty="0">
                <a:solidFill>
                  <a:schemeClr val="dk1"/>
                </a:solidFill>
                <a:highlight>
                  <a:srgbClr val="00FFFF"/>
                </a:highlight>
                <a:latin typeface="Consolas" panose="020B0609020204030204" pitchFamily="49" charset="0"/>
                <a:cs typeface="Consolas" panose="020B0609020204030204" pitchFamily="49" charset="0"/>
              </a:rPr>
              <a:t>{""K"",""M"",""B""},0),1000,1000000,1000000000)</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Most_Active_Stocks</a:t>
            </a:r>
            <a:r>
              <a:rPr lang="en-US" b="1" dirty="0">
                <a:solidFill>
                  <a:schemeClr val="dk1"/>
                </a:solidFill>
                <a:latin typeface="Consolas" panose="020B0609020204030204" pitchFamily="49" charset="0"/>
                <a:cs typeface="Consolas" panose="020B0609020204030204" pitchFamily="49" charset="0"/>
              </a:rPr>
              <a:t>[@[Volume]])"</a:t>
            </a:r>
          </a:p>
        </p:txBody>
      </p:sp>
    </p:spTree>
    <p:extLst>
      <p:ext uri="{BB962C8B-B14F-4D97-AF65-F5344CB8AC3E}">
        <p14:creationId xmlns:p14="http://schemas.microsoft.com/office/powerpoint/2010/main" val="200639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More Formatting</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23</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7"/>
            <a:ext cx="11032066" cy="592470"/>
          </a:xfrm>
        </p:spPr>
        <p:txBody>
          <a:bodyPr/>
          <a:lstStyle/>
          <a:p>
            <a:pPr marL="6350" lvl="1" algn="l" rtl="0">
              <a:spcBef>
                <a:spcPts val="0"/>
              </a:spcBef>
              <a:spcAft>
                <a:spcPts val="300"/>
              </a:spcAft>
              <a:buClr>
                <a:schemeClr val="dk1"/>
              </a:buClr>
              <a:buSzPct val="60000"/>
            </a:pPr>
            <a:r>
              <a:rPr lang="en-US" dirty="0">
                <a:solidFill>
                  <a:schemeClr val="dk1"/>
                </a:solidFill>
                <a:latin typeface="Helvetica Light" panose="020B0403020202020204" pitchFamily="34" charset="0"/>
              </a:rPr>
              <a:t>This line creates a new column called “Numeric Volume”:</a:t>
            </a:r>
          </a:p>
          <a:p>
            <a:pPr marL="6350" lvl="1" algn="l" rtl="0">
              <a:spcBef>
                <a:spcPts val="0"/>
              </a:spcBef>
              <a:spcAft>
                <a:spcPts val="300"/>
              </a:spcAft>
              <a:buClr>
                <a:schemeClr val="dk1"/>
              </a:buClr>
              <a:buSzPct val="60000"/>
            </a:pPr>
            <a:r>
              <a:rPr lang="en-US" b="1" dirty="0" err="1">
                <a:solidFill>
                  <a:schemeClr val="dk1"/>
                </a:solidFill>
                <a:latin typeface="Consolas" panose="020B0609020204030204" pitchFamily="49" charset="0"/>
                <a:cs typeface="Consolas" panose="020B0609020204030204" pitchFamily="49" charset="0"/>
              </a:rPr>
              <a:t>ws.name</a:t>
            </a:r>
            <a:r>
              <a:rPr lang="en-US" b="1" dirty="0">
                <a:solidFill>
                  <a:schemeClr val="dk1"/>
                </a:solidFill>
                <a:latin typeface="Consolas" panose="020B0609020204030204" pitchFamily="49" charset="0"/>
                <a:cs typeface="Consolas" panose="020B0609020204030204" pitchFamily="49" charset="0"/>
              </a:rPr>
              <a:t> = "</a:t>
            </a:r>
            <a:r>
              <a:rPr lang="en-US" b="1" dirty="0" err="1">
                <a:solidFill>
                  <a:schemeClr val="dk1"/>
                </a:solidFill>
                <a:latin typeface="Consolas" panose="020B0609020204030204" pitchFamily="49" charset="0"/>
                <a:cs typeface="Consolas" panose="020B0609020204030204" pitchFamily="49" charset="0"/>
              </a:rPr>
              <a:t>Most_Active</a:t>
            </a:r>
            <a:r>
              <a:rPr lang="en-US" b="1" dirty="0">
                <a:solidFill>
                  <a:schemeClr val="dk1"/>
                </a:solidFill>
                <a:latin typeface="Consolas" panose="020B0609020204030204" pitchFamily="49" charset="0"/>
                <a:cs typeface="Consolas" panose="020B0609020204030204" pitchFamily="49" charset="0"/>
              </a:rPr>
              <a:t>_" &amp; Format(Now, "YYYY-MM-DD")   </a:t>
            </a:r>
          </a:p>
        </p:txBody>
      </p:sp>
      <p:sp>
        <p:nvSpPr>
          <p:cNvPr id="4" name="TextBox 3">
            <a:extLst>
              <a:ext uri="{FF2B5EF4-FFF2-40B4-BE49-F238E27FC236}">
                <a16:creationId xmlns:a16="http://schemas.microsoft.com/office/drawing/2014/main" id="{BA38C3D0-F7D5-797E-35CE-D3F7E2F42527}"/>
              </a:ext>
            </a:extLst>
          </p:cNvPr>
          <p:cNvSpPr txBox="1"/>
          <p:nvPr/>
        </p:nvSpPr>
        <p:spPr>
          <a:xfrm>
            <a:off x="702734" y="2235145"/>
            <a:ext cx="10786532" cy="4470455"/>
          </a:xfrm>
          <a:prstGeom prst="rect">
            <a:avLst/>
          </a:prstGeom>
          <a:noFill/>
        </p:spPr>
        <p:txBody>
          <a:bodyPr wrap="square">
            <a:spAutoFit/>
          </a:bodyPr>
          <a:lstStyle/>
          <a:p>
            <a:pPr marL="6350" lvl="1" algn="l" rtl="0">
              <a:spcAft>
                <a:spcPts val="300"/>
              </a:spcAft>
              <a:buClr>
                <a:schemeClr val="dk1"/>
              </a:buClr>
              <a:buSzPct val="60000"/>
            </a:pPr>
            <a:r>
              <a:rPr lang="en-US" dirty="0">
                <a:solidFill>
                  <a:schemeClr val="dk1"/>
                </a:solidFill>
                <a:latin typeface="Helvetica Light" panose="020B0403020202020204" pitchFamily="34" charset="0"/>
              </a:rPr>
              <a:t>These lines reset any existing sorting, and then apply a new sort based on the new column: </a:t>
            </a:r>
          </a:p>
          <a:p>
            <a:pPr marL="6350" lvl="1" algn="l" rtl="0">
              <a:spcAft>
                <a:spcPts val="300"/>
              </a:spcAft>
              <a:buClr>
                <a:schemeClr val="dk1"/>
              </a:buClr>
              <a:buSzPct val="60000"/>
            </a:pPr>
            <a:r>
              <a:rPr lang="en-US" b="1" dirty="0" err="1">
                <a:solidFill>
                  <a:schemeClr val="dk1"/>
                </a:solidFill>
                <a:latin typeface="Consolas" panose="020B0609020204030204" pitchFamily="49" charset="0"/>
                <a:cs typeface="Consolas" panose="020B0609020204030204" pitchFamily="49" charset="0"/>
              </a:rPr>
              <a:t>ActiveSheet.ListObjects</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Most_Active_Stocks</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Sort.SortFields.Clear</a:t>
            </a:r>
            <a:endParaRPr lang="en-US" b="1" dirty="0">
              <a:solidFill>
                <a:schemeClr val="dk1"/>
              </a:solidFill>
              <a:latin typeface="Consolas" panose="020B0609020204030204" pitchFamily="49" charset="0"/>
              <a:cs typeface="Consolas" panose="020B0609020204030204" pitchFamily="49" charset="0"/>
            </a:endParaRPr>
          </a:p>
          <a:p>
            <a:pPr marL="6350" lvl="1" algn="l" rtl="0">
              <a:spcBef>
                <a:spcPts val="0"/>
              </a:spcBef>
              <a:spcAft>
                <a:spcPts val="300"/>
              </a:spcAft>
              <a:buClr>
                <a:schemeClr val="dk1"/>
              </a:buClr>
              <a:buSzPct val="60000"/>
            </a:pPr>
            <a:r>
              <a:rPr lang="en-US" b="1" dirty="0" err="1">
                <a:solidFill>
                  <a:schemeClr val="dk1"/>
                </a:solidFill>
                <a:latin typeface="Consolas" panose="020B0609020204030204" pitchFamily="49" charset="0"/>
                <a:cs typeface="Consolas" panose="020B0609020204030204" pitchFamily="49" charset="0"/>
              </a:rPr>
              <a:t>ActiveSheet.ListObjects</a:t>
            </a:r>
            <a:r>
              <a:rPr lang="en-US" b="1" dirty="0">
                <a:solidFill>
                  <a:schemeClr val="dk1"/>
                </a:solidFill>
                <a:latin typeface="Consolas" panose="020B0609020204030204" pitchFamily="49" charset="0"/>
                <a:cs typeface="Consolas" panose="020B0609020204030204" pitchFamily="49" charset="0"/>
              </a:rPr>
              <a:t>( _</a:t>
            </a:r>
          </a:p>
          <a:p>
            <a:pPr marL="6350" lvl="1" algn="l" rtl="0">
              <a:spcBef>
                <a:spcPts val="0"/>
              </a:spcBef>
              <a:spcAft>
                <a:spcPts val="3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	"</a:t>
            </a:r>
            <a:r>
              <a:rPr lang="en-US" b="1" dirty="0" err="1">
                <a:solidFill>
                  <a:schemeClr val="dk1"/>
                </a:solidFill>
                <a:latin typeface="Consolas" panose="020B0609020204030204" pitchFamily="49" charset="0"/>
                <a:cs typeface="Consolas" panose="020B0609020204030204" pitchFamily="49" charset="0"/>
              </a:rPr>
              <a:t>Most_Active_Stocks</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Sort.SortFields.Add</a:t>
            </a:r>
            <a:r>
              <a:rPr lang="en-US" b="1" dirty="0">
                <a:solidFill>
                  <a:schemeClr val="dk1"/>
                </a:solidFill>
                <a:latin typeface="Consolas" panose="020B0609020204030204" pitchFamily="49" charset="0"/>
                <a:cs typeface="Consolas" panose="020B0609020204030204" pitchFamily="49" charset="0"/>
              </a:rPr>
              <a:t> Key:=Range( _</a:t>
            </a:r>
          </a:p>
          <a:p>
            <a:pPr marL="6350" lvl="1" algn="l" rtl="0">
              <a:spcBef>
                <a:spcPts val="0"/>
              </a:spcBef>
              <a:spcAft>
                <a:spcPts val="3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	"</a:t>
            </a:r>
            <a:r>
              <a:rPr lang="en-US" b="1" dirty="0" err="1">
                <a:solidFill>
                  <a:schemeClr val="dk1"/>
                </a:solidFill>
                <a:latin typeface="Consolas" panose="020B0609020204030204" pitchFamily="49" charset="0"/>
                <a:cs typeface="Consolas" panose="020B0609020204030204" pitchFamily="49" charset="0"/>
              </a:rPr>
              <a:t>Most_Active_Stocks</a:t>
            </a:r>
            <a:r>
              <a:rPr lang="en-US" b="1" dirty="0">
                <a:solidFill>
                  <a:schemeClr val="dk1"/>
                </a:solidFill>
                <a:latin typeface="Consolas" panose="020B0609020204030204" pitchFamily="49" charset="0"/>
                <a:cs typeface="Consolas" panose="020B0609020204030204" pitchFamily="49" charset="0"/>
              </a:rPr>
              <a:t>[[#All],[Numeric Volume]]"), </a:t>
            </a:r>
            <a:r>
              <a:rPr lang="en-US" b="1" dirty="0" err="1">
                <a:solidFill>
                  <a:schemeClr val="dk1"/>
                </a:solidFill>
                <a:latin typeface="Consolas" panose="020B0609020204030204" pitchFamily="49" charset="0"/>
                <a:cs typeface="Consolas" panose="020B0609020204030204" pitchFamily="49" charset="0"/>
              </a:rPr>
              <a:t>SortOn</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xlSortOnValues</a:t>
            </a:r>
            <a:r>
              <a:rPr lang="en-US" b="1" dirty="0">
                <a:solidFill>
                  <a:schemeClr val="dk1"/>
                </a:solidFill>
                <a:latin typeface="Consolas" panose="020B0609020204030204" pitchFamily="49" charset="0"/>
                <a:cs typeface="Consolas" panose="020B0609020204030204" pitchFamily="49" charset="0"/>
              </a:rPr>
              <a:t>, _</a:t>
            </a:r>
          </a:p>
          <a:p>
            <a:pPr marL="6350" lvl="1" algn="l" rtl="0">
              <a:spcBef>
                <a:spcPts val="0"/>
              </a:spcBef>
              <a:spcAft>
                <a:spcPts val="3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        Order:=</a:t>
            </a:r>
            <a:r>
              <a:rPr lang="en-US" b="1" dirty="0" err="1">
                <a:solidFill>
                  <a:schemeClr val="dk1"/>
                </a:solidFill>
                <a:latin typeface="Consolas" panose="020B0609020204030204" pitchFamily="49" charset="0"/>
                <a:cs typeface="Consolas" panose="020B0609020204030204" pitchFamily="49" charset="0"/>
              </a:rPr>
              <a:t>xlDescending</a:t>
            </a:r>
            <a:r>
              <a:rPr lang="en-US" b="1" dirty="0">
                <a:solidFill>
                  <a:schemeClr val="dk1"/>
                </a:solidFill>
                <a:latin typeface="Consolas" panose="020B0609020204030204" pitchFamily="49" charset="0"/>
                <a:cs typeface="Consolas" panose="020B0609020204030204" pitchFamily="49" charset="0"/>
              </a:rPr>
              <a:t>, </a:t>
            </a:r>
            <a:r>
              <a:rPr lang="en-US" b="1" dirty="0" err="1">
                <a:solidFill>
                  <a:schemeClr val="dk1"/>
                </a:solidFill>
                <a:latin typeface="Consolas" panose="020B0609020204030204" pitchFamily="49" charset="0"/>
                <a:cs typeface="Consolas" panose="020B0609020204030204" pitchFamily="49" charset="0"/>
              </a:rPr>
              <a:t>DataOption</a:t>
            </a:r>
            <a:r>
              <a:rPr lang="en-US" b="1" dirty="0">
                <a:solidFill>
                  <a:schemeClr val="dk1"/>
                </a:solidFill>
                <a:latin typeface="Consolas" panose="020B0609020204030204" pitchFamily="49" charset="0"/>
                <a:cs typeface="Consolas" panose="020B0609020204030204" pitchFamily="49" charset="0"/>
              </a:rPr>
              <a:t>:=</a:t>
            </a:r>
            <a:r>
              <a:rPr lang="en-US" b="1" dirty="0" err="1">
                <a:solidFill>
                  <a:schemeClr val="dk1"/>
                </a:solidFill>
                <a:latin typeface="Consolas" panose="020B0609020204030204" pitchFamily="49" charset="0"/>
                <a:cs typeface="Consolas" panose="020B0609020204030204" pitchFamily="49" charset="0"/>
              </a:rPr>
              <a:t>xlSortNormal</a:t>
            </a:r>
            <a:endParaRPr lang="en-US" b="1" dirty="0">
              <a:solidFill>
                <a:schemeClr val="dk1"/>
              </a:solidFill>
              <a:latin typeface="Consolas" panose="020B0609020204030204" pitchFamily="49" charset="0"/>
              <a:cs typeface="Consolas" panose="020B0609020204030204" pitchFamily="49" charset="0"/>
            </a:endParaRPr>
          </a:p>
          <a:p>
            <a:pPr marL="6350" lvl="1" algn="l" rtl="0">
              <a:spcBef>
                <a:spcPts val="0"/>
              </a:spcBef>
              <a:spcAft>
                <a:spcPts val="3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            With </a:t>
            </a:r>
            <a:r>
              <a:rPr lang="en-US" b="1" dirty="0" err="1">
                <a:solidFill>
                  <a:schemeClr val="dk1"/>
                </a:solidFill>
                <a:latin typeface="Consolas" panose="020B0609020204030204" pitchFamily="49" charset="0"/>
                <a:cs typeface="Consolas" panose="020B0609020204030204" pitchFamily="49" charset="0"/>
              </a:rPr>
              <a:t>ActiveSheet.ListObjects</a:t>
            </a:r>
            <a:r>
              <a:rPr lang="en-US" b="1" dirty="0">
                <a:solidFill>
                  <a:schemeClr val="dk1"/>
                </a:solidFill>
                <a:latin typeface="Consolas" panose="020B0609020204030204" pitchFamily="49" charset="0"/>
                <a:cs typeface="Consolas" panose="020B0609020204030204" pitchFamily="49" charset="0"/>
              </a:rPr>
              <a:t>( _</a:t>
            </a:r>
          </a:p>
          <a:p>
            <a:pPr marL="6350" lvl="1" algn="l" rtl="0">
              <a:spcBef>
                <a:spcPts val="0"/>
              </a:spcBef>
              <a:spcAft>
                <a:spcPts val="3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                "</a:t>
            </a:r>
            <a:r>
              <a:rPr lang="en-US" b="1" dirty="0" err="1">
                <a:solidFill>
                  <a:schemeClr val="dk1"/>
                </a:solidFill>
                <a:latin typeface="Consolas" panose="020B0609020204030204" pitchFamily="49" charset="0"/>
                <a:cs typeface="Consolas" panose="020B0609020204030204" pitchFamily="49" charset="0"/>
              </a:rPr>
              <a:t>Most_Active_Stocks</a:t>
            </a:r>
            <a:r>
              <a:rPr lang="en-US" b="1" dirty="0">
                <a:solidFill>
                  <a:schemeClr val="dk1"/>
                </a:solidFill>
                <a:latin typeface="Consolas" panose="020B0609020204030204" pitchFamily="49" charset="0"/>
                <a:cs typeface="Consolas" panose="020B0609020204030204" pitchFamily="49" charset="0"/>
              </a:rPr>
              <a:t>").Sort</a:t>
            </a:r>
          </a:p>
          <a:p>
            <a:pPr marL="6350" lvl="1" algn="l" rtl="0">
              <a:spcBef>
                <a:spcPts val="0"/>
              </a:spcBef>
              <a:spcAft>
                <a:spcPts val="3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                .Header = </a:t>
            </a:r>
            <a:r>
              <a:rPr lang="en-US" b="1" dirty="0" err="1">
                <a:solidFill>
                  <a:schemeClr val="dk1"/>
                </a:solidFill>
                <a:latin typeface="Consolas" panose="020B0609020204030204" pitchFamily="49" charset="0"/>
                <a:cs typeface="Consolas" panose="020B0609020204030204" pitchFamily="49" charset="0"/>
              </a:rPr>
              <a:t>xlYes</a:t>
            </a:r>
            <a:endParaRPr lang="en-US" b="1" dirty="0">
              <a:solidFill>
                <a:schemeClr val="dk1"/>
              </a:solidFill>
              <a:latin typeface="Consolas" panose="020B0609020204030204" pitchFamily="49" charset="0"/>
              <a:cs typeface="Consolas" panose="020B0609020204030204" pitchFamily="49" charset="0"/>
            </a:endParaRPr>
          </a:p>
          <a:p>
            <a:pPr marL="6350" lvl="1" algn="l" rtl="0">
              <a:spcBef>
                <a:spcPts val="0"/>
              </a:spcBef>
              <a:spcAft>
                <a:spcPts val="3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                .</a:t>
            </a:r>
            <a:r>
              <a:rPr lang="en-US" b="1" dirty="0" err="1">
                <a:solidFill>
                  <a:schemeClr val="dk1"/>
                </a:solidFill>
                <a:latin typeface="Consolas" panose="020B0609020204030204" pitchFamily="49" charset="0"/>
                <a:cs typeface="Consolas" panose="020B0609020204030204" pitchFamily="49" charset="0"/>
              </a:rPr>
              <a:t>MatchCase</a:t>
            </a:r>
            <a:r>
              <a:rPr lang="en-US" b="1" dirty="0">
                <a:solidFill>
                  <a:schemeClr val="dk1"/>
                </a:solidFill>
                <a:latin typeface="Consolas" panose="020B0609020204030204" pitchFamily="49" charset="0"/>
                <a:cs typeface="Consolas" panose="020B0609020204030204" pitchFamily="49" charset="0"/>
              </a:rPr>
              <a:t> = False</a:t>
            </a:r>
          </a:p>
          <a:p>
            <a:pPr marL="6350" lvl="1" algn="l" rtl="0">
              <a:spcBef>
                <a:spcPts val="0"/>
              </a:spcBef>
              <a:spcAft>
                <a:spcPts val="3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                .Orientation = </a:t>
            </a:r>
            <a:r>
              <a:rPr lang="en-US" b="1" dirty="0" err="1">
                <a:solidFill>
                  <a:schemeClr val="dk1"/>
                </a:solidFill>
                <a:latin typeface="Consolas" panose="020B0609020204030204" pitchFamily="49" charset="0"/>
                <a:cs typeface="Consolas" panose="020B0609020204030204" pitchFamily="49" charset="0"/>
              </a:rPr>
              <a:t>xlTopToBottom</a:t>
            </a:r>
            <a:endParaRPr lang="en-US" b="1" dirty="0">
              <a:solidFill>
                <a:schemeClr val="dk1"/>
              </a:solidFill>
              <a:latin typeface="Consolas" panose="020B0609020204030204" pitchFamily="49" charset="0"/>
              <a:cs typeface="Consolas" panose="020B0609020204030204" pitchFamily="49" charset="0"/>
            </a:endParaRPr>
          </a:p>
          <a:p>
            <a:pPr marL="6350" lvl="1" algn="l" rtl="0">
              <a:spcBef>
                <a:spcPts val="0"/>
              </a:spcBef>
              <a:spcAft>
                <a:spcPts val="3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                .</a:t>
            </a:r>
            <a:r>
              <a:rPr lang="en-US" b="1" dirty="0" err="1">
                <a:solidFill>
                  <a:schemeClr val="dk1"/>
                </a:solidFill>
                <a:latin typeface="Consolas" panose="020B0609020204030204" pitchFamily="49" charset="0"/>
                <a:cs typeface="Consolas" panose="020B0609020204030204" pitchFamily="49" charset="0"/>
              </a:rPr>
              <a:t>SortMethod</a:t>
            </a:r>
            <a:r>
              <a:rPr lang="en-US" b="1" dirty="0">
                <a:solidFill>
                  <a:schemeClr val="dk1"/>
                </a:solidFill>
                <a:latin typeface="Consolas" panose="020B0609020204030204" pitchFamily="49" charset="0"/>
                <a:cs typeface="Consolas" panose="020B0609020204030204" pitchFamily="49" charset="0"/>
              </a:rPr>
              <a:t> = </a:t>
            </a:r>
            <a:r>
              <a:rPr lang="en-US" b="1" dirty="0" err="1">
                <a:solidFill>
                  <a:schemeClr val="dk1"/>
                </a:solidFill>
                <a:latin typeface="Consolas" panose="020B0609020204030204" pitchFamily="49" charset="0"/>
                <a:cs typeface="Consolas" panose="020B0609020204030204" pitchFamily="49" charset="0"/>
              </a:rPr>
              <a:t>xlPinYin</a:t>
            </a:r>
            <a:endParaRPr lang="en-US" b="1" dirty="0">
              <a:solidFill>
                <a:schemeClr val="dk1"/>
              </a:solidFill>
              <a:latin typeface="Consolas" panose="020B0609020204030204" pitchFamily="49" charset="0"/>
              <a:cs typeface="Consolas" panose="020B0609020204030204" pitchFamily="49" charset="0"/>
            </a:endParaRPr>
          </a:p>
          <a:p>
            <a:pPr marL="6350" lvl="1" algn="l" rtl="0">
              <a:spcBef>
                <a:spcPts val="0"/>
              </a:spcBef>
              <a:spcAft>
                <a:spcPts val="3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                .Apply</a:t>
            </a:r>
          </a:p>
          <a:p>
            <a:pPr marL="6350" lvl="1" algn="l" rtl="0">
              <a:spcBef>
                <a:spcPts val="0"/>
              </a:spcBef>
              <a:spcAft>
                <a:spcPts val="300"/>
              </a:spcAft>
              <a:buClr>
                <a:schemeClr val="dk1"/>
              </a:buClr>
              <a:buSzPct val="60000"/>
            </a:pPr>
            <a:r>
              <a:rPr lang="en-US" b="1" dirty="0">
                <a:solidFill>
                  <a:schemeClr val="dk1"/>
                </a:solidFill>
                <a:latin typeface="Consolas" panose="020B0609020204030204" pitchFamily="49" charset="0"/>
                <a:cs typeface="Consolas" panose="020B0609020204030204" pitchFamily="49" charset="0"/>
              </a:rPr>
              <a:t>            End With  </a:t>
            </a:r>
          </a:p>
        </p:txBody>
      </p:sp>
    </p:spTree>
    <p:extLst>
      <p:ext uri="{BB962C8B-B14F-4D97-AF65-F5344CB8AC3E}">
        <p14:creationId xmlns:p14="http://schemas.microsoft.com/office/powerpoint/2010/main" val="247789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FE0A-243C-ADC3-114D-2F293BA2300B}"/>
              </a:ext>
            </a:extLst>
          </p:cNvPr>
          <p:cNvSpPr>
            <a:spLocks noGrp="1"/>
          </p:cNvSpPr>
          <p:nvPr>
            <p:ph type="title"/>
          </p:nvPr>
        </p:nvSpPr>
        <p:spPr/>
        <p:txBody>
          <a:bodyPr/>
          <a:lstStyle/>
          <a:p>
            <a:r>
              <a:rPr lang="en-US" dirty="0"/>
              <a:t>Yahoo Analysis (Single Ticker)</a:t>
            </a:r>
          </a:p>
        </p:txBody>
      </p:sp>
      <p:sp>
        <p:nvSpPr>
          <p:cNvPr id="3" name="Text Placeholder 2">
            <a:extLst>
              <a:ext uri="{FF2B5EF4-FFF2-40B4-BE49-F238E27FC236}">
                <a16:creationId xmlns:a16="http://schemas.microsoft.com/office/drawing/2014/main" id="{D7202E8E-A40B-21E4-DA16-329B03453976}"/>
              </a:ext>
            </a:extLst>
          </p:cNvPr>
          <p:cNvSpPr>
            <a:spLocks noGrp="1"/>
          </p:cNvSpPr>
          <p:nvPr>
            <p:ph type="body" idx="1"/>
          </p:nvPr>
        </p:nvSpPr>
        <p:spPr/>
        <p:txBody>
          <a:bodyPr/>
          <a:lstStyle/>
          <a:p>
            <a:r>
              <a:rPr lang="en-US" dirty="0"/>
              <a:t>Take a close look at the For loops that evaluate and extract text from the HTML tables on this page.</a:t>
            </a:r>
          </a:p>
        </p:txBody>
      </p:sp>
      <p:pic>
        <p:nvPicPr>
          <p:cNvPr id="5" name="Picture 4" descr="A screenshot of a computer code&#10;&#10;Description automatically generated">
            <a:extLst>
              <a:ext uri="{FF2B5EF4-FFF2-40B4-BE49-F238E27FC236}">
                <a16:creationId xmlns:a16="http://schemas.microsoft.com/office/drawing/2014/main" id="{1E0FB94A-4217-55BA-ECB8-C4FD43929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734" y="1905000"/>
            <a:ext cx="7772400" cy="3571756"/>
          </a:xfrm>
          <a:prstGeom prst="rect">
            <a:avLst/>
          </a:prstGeom>
        </p:spPr>
      </p:pic>
    </p:spTree>
    <p:extLst>
      <p:ext uri="{BB962C8B-B14F-4D97-AF65-F5344CB8AC3E}">
        <p14:creationId xmlns:p14="http://schemas.microsoft.com/office/powerpoint/2010/main" val="1521175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FE0A-243C-ADC3-114D-2F293BA2300B}"/>
              </a:ext>
            </a:extLst>
          </p:cNvPr>
          <p:cNvSpPr>
            <a:spLocks noGrp="1"/>
          </p:cNvSpPr>
          <p:nvPr>
            <p:ph type="title"/>
          </p:nvPr>
        </p:nvSpPr>
        <p:spPr/>
        <p:txBody>
          <a:bodyPr/>
          <a:lstStyle/>
          <a:p>
            <a:r>
              <a:rPr lang="en-US" dirty="0"/>
              <a:t>Yahoo Analysis (</a:t>
            </a:r>
            <a:r>
              <a:rPr lang="en-US" dirty="0" err="1"/>
              <a:t>Mutliple</a:t>
            </a:r>
            <a:r>
              <a:rPr lang="en-US" dirty="0"/>
              <a:t> Tickers)</a:t>
            </a:r>
          </a:p>
        </p:txBody>
      </p:sp>
      <p:sp>
        <p:nvSpPr>
          <p:cNvPr id="3" name="Text Placeholder 2">
            <a:extLst>
              <a:ext uri="{FF2B5EF4-FFF2-40B4-BE49-F238E27FC236}">
                <a16:creationId xmlns:a16="http://schemas.microsoft.com/office/drawing/2014/main" id="{D7202E8E-A40B-21E4-DA16-329B03453976}"/>
              </a:ext>
            </a:extLst>
          </p:cNvPr>
          <p:cNvSpPr>
            <a:spLocks noGrp="1"/>
          </p:cNvSpPr>
          <p:nvPr>
            <p:ph type="body" idx="1"/>
          </p:nvPr>
        </p:nvSpPr>
        <p:spPr>
          <a:xfrm>
            <a:off x="702734" y="1202817"/>
            <a:ext cx="10786533" cy="830997"/>
          </a:xfrm>
        </p:spPr>
        <p:txBody>
          <a:bodyPr/>
          <a:lstStyle/>
          <a:p>
            <a:r>
              <a:rPr lang="en-US" dirty="0"/>
              <a:t>This time we create a macro to gather data for multiple companies at once e.g., to perform analysis over an entire industry or set of competitors. The only material difference this time is creating a list of tickers and adding a new outer For loop with the same functions inside (including loading a new page).  </a:t>
            </a:r>
          </a:p>
        </p:txBody>
      </p:sp>
      <p:pic>
        <p:nvPicPr>
          <p:cNvPr id="5" name="Picture 4" descr="A screenshot of a computer program&#10;&#10;Description automatically generated">
            <a:extLst>
              <a:ext uri="{FF2B5EF4-FFF2-40B4-BE49-F238E27FC236}">
                <a16:creationId xmlns:a16="http://schemas.microsoft.com/office/drawing/2014/main" id="{F37F0433-F1C1-41CE-D501-4FC1852A8D6E}"/>
              </a:ext>
            </a:extLst>
          </p:cNvPr>
          <p:cNvPicPr>
            <a:picLocks noChangeAspect="1"/>
          </p:cNvPicPr>
          <p:nvPr/>
        </p:nvPicPr>
        <p:blipFill rotWithShape="1">
          <a:blip r:embed="rId2">
            <a:extLst>
              <a:ext uri="{28A0092B-C50C-407E-A947-70E740481C1C}">
                <a14:useLocalDpi xmlns:a14="http://schemas.microsoft.com/office/drawing/2010/main" val="0"/>
              </a:ext>
            </a:extLst>
          </a:blip>
          <a:srcRect b="42564"/>
          <a:stretch/>
        </p:blipFill>
        <p:spPr>
          <a:xfrm>
            <a:off x="914400" y="2362200"/>
            <a:ext cx="7467600" cy="3404427"/>
          </a:xfrm>
          <a:prstGeom prst="rect">
            <a:avLst/>
          </a:prstGeom>
        </p:spPr>
      </p:pic>
    </p:spTree>
    <p:extLst>
      <p:ext uri="{BB962C8B-B14F-4D97-AF65-F5344CB8AC3E}">
        <p14:creationId xmlns:p14="http://schemas.microsoft.com/office/powerpoint/2010/main" val="1284275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FE0A-243C-ADC3-114D-2F293BA2300B}"/>
              </a:ext>
            </a:extLst>
          </p:cNvPr>
          <p:cNvSpPr>
            <a:spLocks noGrp="1"/>
          </p:cNvSpPr>
          <p:nvPr>
            <p:ph type="title"/>
          </p:nvPr>
        </p:nvSpPr>
        <p:spPr/>
        <p:txBody>
          <a:bodyPr/>
          <a:lstStyle/>
          <a:p>
            <a:r>
              <a:rPr lang="en-US" dirty="0"/>
              <a:t>Yahoo Statistics</a:t>
            </a:r>
          </a:p>
        </p:txBody>
      </p:sp>
      <p:sp>
        <p:nvSpPr>
          <p:cNvPr id="3" name="Text Placeholder 2">
            <a:extLst>
              <a:ext uri="{FF2B5EF4-FFF2-40B4-BE49-F238E27FC236}">
                <a16:creationId xmlns:a16="http://schemas.microsoft.com/office/drawing/2014/main" id="{D7202E8E-A40B-21E4-DA16-329B03453976}"/>
              </a:ext>
            </a:extLst>
          </p:cNvPr>
          <p:cNvSpPr>
            <a:spLocks noGrp="1"/>
          </p:cNvSpPr>
          <p:nvPr>
            <p:ph type="body" idx="1"/>
          </p:nvPr>
        </p:nvSpPr>
        <p:spPr/>
        <p:txBody>
          <a:bodyPr/>
          <a:lstStyle/>
          <a:p>
            <a:r>
              <a:rPr lang="en-US" dirty="0"/>
              <a:t>Before this macro will run, you will need to update some of the variables</a:t>
            </a:r>
          </a:p>
        </p:txBody>
      </p:sp>
      <p:pic>
        <p:nvPicPr>
          <p:cNvPr id="7" name="Picture 6" descr="A screenshot of a computer code&#10;&#10;Description automatically generated">
            <a:extLst>
              <a:ext uri="{FF2B5EF4-FFF2-40B4-BE49-F238E27FC236}">
                <a16:creationId xmlns:a16="http://schemas.microsoft.com/office/drawing/2014/main" id="{10775A75-DE8E-2105-7D4A-5679A5C15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41500"/>
            <a:ext cx="6680200" cy="3175000"/>
          </a:xfrm>
          <a:prstGeom prst="rect">
            <a:avLst/>
          </a:prstGeom>
        </p:spPr>
      </p:pic>
    </p:spTree>
    <p:extLst>
      <p:ext uri="{BB962C8B-B14F-4D97-AF65-F5344CB8AC3E}">
        <p14:creationId xmlns:p14="http://schemas.microsoft.com/office/powerpoint/2010/main" val="2583290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Built-in Excel Feature</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27</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7"/>
            <a:ext cx="11032066" cy="276999"/>
          </a:xfrm>
        </p:spPr>
        <p:txBody>
          <a:bodyPr/>
          <a:lstStyle/>
          <a:p>
            <a:pPr marL="6350" lvl="1" algn="l" rtl="0">
              <a:spcBef>
                <a:spcPts val="0"/>
              </a:spcBef>
              <a:spcAft>
                <a:spcPts val="300"/>
              </a:spcAft>
              <a:buClr>
                <a:schemeClr val="dk1"/>
              </a:buClr>
              <a:buSzPct val="60000"/>
            </a:pPr>
            <a:r>
              <a:rPr lang="en-US" dirty="0">
                <a:solidFill>
                  <a:schemeClr val="dk1"/>
                </a:solidFill>
                <a:latin typeface="Helvetica Light" panose="020B0403020202020204" pitchFamily="34" charset="0"/>
              </a:rPr>
              <a:t>We might also have an easy button.</a:t>
            </a:r>
            <a:endParaRPr lang="en-US" b="1" dirty="0">
              <a:solidFill>
                <a:schemeClr val="dk1"/>
              </a:solidFill>
              <a:latin typeface="Consolas" panose="020B0609020204030204" pitchFamily="49" charset="0"/>
              <a:cs typeface="Consolas" panose="020B0609020204030204" pitchFamily="49" charset="0"/>
            </a:endParaRPr>
          </a:p>
        </p:txBody>
      </p:sp>
      <p:pic>
        <p:nvPicPr>
          <p:cNvPr id="4" name="Picture 3" descr="A screenshot of a computer&#10;&#10;Description automatically generated">
            <a:extLst>
              <a:ext uri="{FF2B5EF4-FFF2-40B4-BE49-F238E27FC236}">
                <a16:creationId xmlns:a16="http://schemas.microsoft.com/office/drawing/2014/main" id="{A41384E6-01E1-BF8F-EA8F-5FCE381B317B}"/>
              </a:ext>
            </a:extLst>
          </p:cNvPr>
          <p:cNvPicPr>
            <a:picLocks noChangeAspect="1"/>
          </p:cNvPicPr>
          <p:nvPr/>
        </p:nvPicPr>
        <p:blipFill rotWithShape="1">
          <a:blip r:embed="rId2">
            <a:extLst>
              <a:ext uri="{28A0092B-C50C-407E-A947-70E740481C1C}">
                <a14:useLocalDpi xmlns:a14="http://schemas.microsoft.com/office/drawing/2010/main" val="0"/>
              </a:ext>
            </a:extLst>
          </a:blip>
          <a:srcRect t="9936"/>
          <a:stretch/>
        </p:blipFill>
        <p:spPr>
          <a:xfrm>
            <a:off x="892436" y="1702430"/>
            <a:ext cx="5326331" cy="4113529"/>
          </a:xfrm>
          <a:prstGeom prst="rect">
            <a:avLst/>
          </a:prstGeom>
        </p:spPr>
      </p:pic>
      <p:pic>
        <p:nvPicPr>
          <p:cNvPr id="8" name="Picture 7" descr="A screenshot of a computer error&#10;&#10;Description automatically generated">
            <a:extLst>
              <a:ext uri="{FF2B5EF4-FFF2-40B4-BE49-F238E27FC236}">
                <a16:creationId xmlns:a16="http://schemas.microsoft.com/office/drawing/2014/main" id="{67EC6034-9821-18C0-B398-8F6A71355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983512"/>
            <a:ext cx="3793664" cy="1987550"/>
          </a:xfrm>
          <a:prstGeom prst="rect">
            <a:avLst/>
          </a:prstGeom>
        </p:spPr>
      </p:pic>
      <p:sp>
        <p:nvSpPr>
          <p:cNvPr id="9" name="Text Placeholder 2">
            <a:extLst>
              <a:ext uri="{FF2B5EF4-FFF2-40B4-BE49-F238E27FC236}">
                <a16:creationId xmlns:a16="http://schemas.microsoft.com/office/drawing/2014/main" id="{188F855E-87DD-8F82-72F4-27AD26CB86A7}"/>
              </a:ext>
            </a:extLst>
          </p:cNvPr>
          <p:cNvSpPr txBox="1">
            <a:spLocks/>
          </p:cNvSpPr>
          <p:nvPr/>
        </p:nvSpPr>
        <p:spPr>
          <a:xfrm>
            <a:off x="7237012" y="2133600"/>
            <a:ext cx="4038600" cy="830997"/>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lvl="1" algn="l" rtl="0">
              <a:spcAft>
                <a:spcPts val="300"/>
              </a:spcAft>
              <a:buClr>
                <a:schemeClr val="dk1"/>
              </a:buClr>
              <a:buSzPct val="60000"/>
            </a:pPr>
            <a:r>
              <a:rPr lang="en-US" b="1" dirty="0">
                <a:solidFill>
                  <a:srgbClr val="622D61"/>
                </a:solidFill>
                <a:latin typeface="Helvetica" pitchFamily="2" charset="0"/>
              </a:rPr>
              <a:t>Although you may see this, or not have the “From Web” option in your version of Excel.</a:t>
            </a:r>
            <a:endParaRPr lang="en-US" b="1" dirty="0">
              <a:solidFill>
                <a:srgbClr val="622D61"/>
              </a:solidFill>
              <a:latin typeface="Helvetica" pitchFamily="2" charset="0"/>
              <a:cs typeface="Consolas" panose="020B0609020204030204" pitchFamily="49" charset="0"/>
            </a:endParaRPr>
          </a:p>
        </p:txBody>
      </p:sp>
    </p:spTree>
    <p:extLst>
      <p:ext uri="{BB962C8B-B14F-4D97-AF65-F5344CB8AC3E}">
        <p14:creationId xmlns:p14="http://schemas.microsoft.com/office/powerpoint/2010/main" val="3370130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22D6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EECA93-642E-937E-4BFD-E7BF5B103AB2}"/>
              </a:ext>
            </a:extLst>
          </p:cNvPr>
          <p:cNvSpPr>
            <a:spLocks noGrp="1"/>
          </p:cNvSpPr>
          <p:nvPr>
            <p:ph type="title"/>
          </p:nvPr>
        </p:nvSpPr>
        <p:spPr>
          <a:xfrm>
            <a:off x="694267" y="610871"/>
            <a:ext cx="10803467" cy="492443"/>
          </a:xfrm>
        </p:spPr>
        <p:txBody>
          <a:bodyPr/>
          <a:lstStyle/>
          <a:p>
            <a:r>
              <a:rPr lang="en-US" sz="3200" dirty="0">
                <a:solidFill>
                  <a:schemeClr val="bg1"/>
                </a:solidFill>
              </a:rPr>
              <a:t>Break</a:t>
            </a:r>
          </a:p>
        </p:txBody>
      </p:sp>
    </p:spTree>
    <p:extLst>
      <p:ext uri="{BB962C8B-B14F-4D97-AF65-F5344CB8AC3E}">
        <p14:creationId xmlns:p14="http://schemas.microsoft.com/office/powerpoint/2010/main" val="152624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Yahoo Most Actives Using Python</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29</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7"/>
            <a:ext cx="7984066" cy="276999"/>
          </a:xfrm>
        </p:spPr>
        <p:txBody>
          <a:bodyPr/>
          <a:lstStyle/>
          <a:p>
            <a:pPr marL="6350" lvl="1" algn="l" rtl="0">
              <a:spcBef>
                <a:spcPts val="0"/>
              </a:spcBef>
              <a:spcAft>
                <a:spcPts val="300"/>
              </a:spcAft>
              <a:buClr>
                <a:schemeClr val="dk1"/>
              </a:buClr>
              <a:buSzPct val="60000"/>
            </a:pPr>
            <a:r>
              <a:rPr lang="en-US" dirty="0">
                <a:solidFill>
                  <a:schemeClr val="dk1"/>
                </a:solidFill>
                <a:latin typeface="Helvetica Light" panose="020B0403020202020204" pitchFamily="34" charset="0"/>
              </a:rPr>
              <a:t>You decide which you like better, or which suits your needs better.</a:t>
            </a:r>
            <a:endParaRPr lang="en-US" b="1" dirty="0">
              <a:solidFill>
                <a:schemeClr val="dk1"/>
              </a:solidFill>
              <a:latin typeface="Consolas" panose="020B0609020204030204" pitchFamily="49" charset="0"/>
              <a:cs typeface="Consolas" panose="020B0609020204030204" pitchFamily="49" charset="0"/>
            </a:endParaRPr>
          </a:p>
        </p:txBody>
      </p:sp>
      <p:pic>
        <p:nvPicPr>
          <p:cNvPr id="11" name="Picture 10" descr="A screenshot of a computer program&#10;&#10;Description automatically generated">
            <a:extLst>
              <a:ext uri="{FF2B5EF4-FFF2-40B4-BE49-F238E27FC236}">
                <a16:creationId xmlns:a16="http://schemas.microsoft.com/office/drawing/2014/main" id="{6BEBDEA0-D3F2-C399-7ACA-45F6450CF5D0}"/>
              </a:ext>
            </a:extLst>
          </p:cNvPr>
          <p:cNvPicPr>
            <a:picLocks noChangeAspect="1"/>
          </p:cNvPicPr>
          <p:nvPr/>
        </p:nvPicPr>
        <p:blipFill rotWithShape="1">
          <a:blip r:embed="rId3">
            <a:extLst>
              <a:ext uri="{28A0092B-C50C-407E-A947-70E740481C1C}">
                <a14:useLocalDpi xmlns:a14="http://schemas.microsoft.com/office/drawing/2010/main" val="0"/>
              </a:ext>
            </a:extLst>
          </a:blip>
          <a:srcRect b="80380"/>
          <a:stretch/>
        </p:blipFill>
        <p:spPr>
          <a:xfrm>
            <a:off x="727448" y="2083430"/>
            <a:ext cx="3784012" cy="1345570"/>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09852781-4420-B2C7-B64F-3E1F52C67819}"/>
              </a:ext>
            </a:extLst>
          </p:cNvPr>
          <p:cNvPicPr>
            <a:picLocks noChangeAspect="1"/>
          </p:cNvPicPr>
          <p:nvPr/>
        </p:nvPicPr>
        <p:blipFill rotWithShape="1">
          <a:blip r:embed="rId3">
            <a:extLst>
              <a:ext uri="{28A0092B-C50C-407E-A947-70E740481C1C}">
                <a14:useLocalDpi xmlns:a14="http://schemas.microsoft.com/office/drawing/2010/main" val="0"/>
              </a:ext>
            </a:extLst>
          </a:blip>
          <a:srcRect t="20000" b="55555"/>
          <a:stretch/>
        </p:blipFill>
        <p:spPr>
          <a:xfrm>
            <a:off x="727448" y="4570729"/>
            <a:ext cx="3784012" cy="1676400"/>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CFF2F832-EDD6-338D-01F7-5C860590CAB1}"/>
              </a:ext>
            </a:extLst>
          </p:cNvPr>
          <p:cNvPicPr>
            <a:picLocks noChangeAspect="1"/>
          </p:cNvPicPr>
          <p:nvPr/>
        </p:nvPicPr>
        <p:blipFill rotWithShape="1">
          <a:blip r:embed="rId3">
            <a:extLst>
              <a:ext uri="{28A0092B-C50C-407E-A947-70E740481C1C}">
                <a14:useLocalDpi xmlns:a14="http://schemas.microsoft.com/office/drawing/2010/main" val="0"/>
              </a:ext>
            </a:extLst>
          </a:blip>
          <a:srcRect t="46666" b="17539"/>
          <a:stretch/>
        </p:blipFill>
        <p:spPr>
          <a:xfrm>
            <a:off x="6400800" y="2083430"/>
            <a:ext cx="3784012" cy="2454783"/>
          </a:xfrm>
          <a:prstGeom prst="rect">
            <a:avLst/>
          </a:prstGeom>
        </p:spPr>
      </p:pic>
      <p:pic>
        <p:nvPicPr>
          <p:cNvPr id="17" name="Picture 16" descr="A screenshot of a computer program&#10;&#10;Description automatically generated">
            <a:extLst>
              <a:ext uri="{FF2B5EF4-FFF2-40B4-BE49-F238E27FC236}">
                <a16:creationId xmlns:a16="http://schemas.microsoft.com/office/drawing/2014/main" id="{86538D4B-FB45-51C5-E438-E747D9966A6C}"/>
              </a:ext>
            </a:extLst>
          </p:cNvPr>
          <p:cNvPicPr>
            <a:picLocks noChangeAspect="1"/>
          </p:cNvPicPr>
          <p:nvPr/>
        </p:nvPicPr>
        <p:blipFill rotWithShape="1">
          <a:blip r:embed="rId3">
            <a:extLst>
              <a:ext uri="{28A0092B-C50C-407E-A947-70E740481C1C}">
                <a14:useLocalDpi xmlns:a14="http://schemas.microsoft.com/office/drawing/2010/main" val="0"/>
              </a:ext>
            </a:extLst>
          </a:blip>
          <a:srcRect t="84445"/>
          <a:stretch/>
        </p:blipFill>
        <p:spPr>
          <a:xfrm>
            <a:off x="6400800" y="5180329"/>
            <a:ext cx="3784012" cy="1066800"/>
          </a:xfrm>
          <a:prstGeom prst="rect">
            <a:avLst/>
          </a:prstGeom>
        </p:spPr>
      </p:pic>
      <p:sp>
        <p:nvSpPr>
          <p:cNvPr id="18" name="Text Placeholder 2">
            <a:extLst>
              <a:ext uri="{FF2B5EF4-FFF2-40B4-BE49-F238E27FC236}">
                <a16:creationId xmlns:a16="http://schemas.microsoft.com/office/drawing/2014/main" id="{58C3714A-5F9C-F4CF-FDFF-7644ABFE1E0C}"/>
              </a:ext>
            </a:extLst>
          </p:cNvPr>
          <p:cNvSpPr txBox="1">
            <a:spLocks/>
          </p:cNvSpPr>
          <p:nvPr/>
        </p:nvSpPr>
        <p:spPr>
          <a:xfrm>
            <a:off x="727448" y="1770539"/>
            <a:ext cx="4038600" cy="276999"/>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lvl="1" algn="l" rtl="0">
              <a:spcAft>
                <a:spcPts val="300"/>
              </a:spcAft>
              <a:buClr>
                <a:schemeClr val="dk1"/>
              </a:buClr>
              <a:buSzPct val="60000"/>
            </a:pPr>
            <a:r>
              <a:rPr lang="en-US" b="1" dirty="0">
                <a:solidFill>
                  <a:srgbClr val="622D61"/>
                </a:solidFill>
                <a:latin typeface="Helvetica" pitchFamily="2" charset="0"/>
              </a:rPr>
              <a:t>1. Import packages and define </a:t>
            </a:r>
            <a:r>
              <a:rPr lang="en-US" b="1" dirty="0" err="1">
                <a:solidFill>
                  <a:srgbClr val="622D61"/>
                </a:solidFill>
                <a:latin typeface="Helvetica" pitchFamily="2" charset="0"/>
              </a:rPr>
              <a:t>url</a:t>
            </a:r>
            <a:endParaRPr lang="en-US" b="1" dirty="0">
              <a:solidFill>
                <a:srgbClr val="622D61"/>
              </a:solidFill>
              <a:latin typeface="Helvetica" pitchFamily="2" charset="0"/>
              <a:cs typeface="Consolas" panose="020B0609020204030204" pitchFamily="49" charset="0"/>
            </a:endParaRPr>
          </a:p>
        </p:txBody>
      </p:sp>
      <p:sp>
        <p:nvSpPr>
          <p:cNvPr id="19" name="Text Placeholder 2">
            <a:extLst>
              <a:ext uri="{FF2B5EF4-FFF2-40B4-BE49-F238E27FC236}">
                <a16:creationId xmlns:a16="http://schemas.microsoft.com/office/drawing/2014/main" id="{B74A98D0-D9F0-3AAC-FDC1-15802BEB8127}"/>
              </a:ext>
            </a:extLst>
          </p:cNvPr>
          <p:cNvSpPr txBox="1">
            <a:spLocks/>
          </p:cNvSpPr>
          <p:nvPr/>
        </p:nvSpPr>
        <p:spPr>
          <a:xfrm>
            <a:off x="712802" y="3861365"/>
            <a:ext cx="4038600" cy="553998"/>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lvl="1" algn="l" rtl="0">
              <a:spcAft>
                <a:spcPts val="300"/>
              </a:spcAft>
              <a:buClr>
                <a:schemeClr val="dk1"/>
              </a:buClr>
              <a:buSzPct val="60000"/>
            </a:pPr>
            <a:r>
              <a:rPr lang="en-US" b="1" dirty="0">
                <a:solidFill>
                  <a:srgbClr val="622D61"/>
                </a:solidFill>
                <a:latin typeface="Helvetica" pitchFamily="2" charset="0"/>
              </a:rPr>
              <a:t>2. Create variables to make the request and store the response</a:t>
            </a:r>
            <a:endParaRPr lang="en-US" b="1" dirty="0">
              <a:solidFill>
                <a:srgbClr val="622D61"/>
              </a:solidFill>
              <a:latin typeface="Helvetica" pitchFamily="2" charset="0"/>
              <a:cs typeface="Consolas" panose="020B0609020204030204" pitchFamily="49" charset="0"/>
            </a:endParaRPr>
          </a:p>
        </p:txBody>
      </p:sp>
      <p:sp>
        <p:nvSpPr>
          <p:cNvPr id="20" name="Text Placeholder 2">
            <a:extLst>
              <a:ext uri="{FF2B5EF4-FFF2-40B4-BE49-F238E27FC236}">
                <a16:creationId xmlns:a16="http://schemas.microsoft.com/office/drawing/2014/main" id="{E0D210DF-0968-941F-D2C8-150539A63FD8}"/>
              </a:ext>
            </a:extLst>
          </p:cNvPr>
          <p:cNvSpPr txBox="1">
            <a:spLocks/>
          </p:cNvSpPr>
          <p:nvPr/>
        </p:nvSpPr>
        <p:spPr>
          <a:xfrm>
            <a:off x="6400800" y="1770539"/>
            <a:ext cx="4038600" cy="276999"/>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lvl="1" algn="l" rtl="0">
              <a:spcAft>
                <a:spcPts val="300"/>
              </a:spcAft>
              <a:buClr>
                <a:schemeClr val="dk1"/>
              </a:buClr>
              <a:buSzPct val="60000"/>
            </a:pPr>
            <a:r>
              <a:rPr lang="en-US" b="1" dirty="0">
                <a:solidFill>
                  <a:srgbClr val="622D61"/>
                </a:solidFill>
                <a:latin typeface="Helvetica" pitchFamily="2" charset="0"/>
                <a:cs typeface="Consolas" panose="020B0609020204030204" pitchFamily="49" charset="0"/>
              </a:rPr>
              <a:t>3. Extract the data from the response</a:t>
            </a:r>
          </a:p>
        </p:txBody>
      </p:sp>
      <p:sp>
        <p:nvSpPr>
          <p:cNvPr id="21" name="Text Placeholder 2">
            <a:extLst>
              <a:ext uri="{FF2B5EF4-FFF2-40B4-BE49-F238E27FC236}">
                <a16:creationId xmlns:a16="http://schemas.microsoft.com/office/drawing/2014/main" id="{3122FFF6-21E8-083F-C721-4F6D11B4AA5A}"/>
              </a:ext>
            </a:extLst>
          </p:cNvPr>
          <p:cNvSpPr txBox="1">
            <a:spLocks/>
          </p:cNvSpPr>
          <p:nvPr/>
        </p:nvSpPr>
        <p:spPr>
          <a:xfrm>
            <a:off x="6390503" y="4857532"/>
            <a:ext cx="4038600" cy="276999"/>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lvl="1" algn="l" rtl="0">
              <a:spcAft>
                <a:spcPts val="300"/>
              </a:spcAft>
              <a:buClr>
                <a:schemeClr val="dk1"/>
              </a:buClr>
              <a:buSzPct val="60000"/>
            </a:pPr>
            <a:r>
              <a:rPr lang="en-US" b="1" dirty="0">
                <a:solidFill>
                  <a:srgbClr val="622D61"/>
                </a:solidFill>
                <a:latin typeface="Helvetica" pitchFamily="2" charset="0"/>
                <a:cs typeface="Consolas" panose="020B0609020204030204" pitchFamily="49" charset="0"/>
              </a:rPr>
              <a:t>4. Build a </a:t>
            </a:r>
            <a:r>
              <a:rPr lang="en-US" b="1" dirty="0" err="1">
                <a:solidFill>
                  <a:srgbClr val="622D61"/>
                </a:solidFill>
                <a:latin typeface="Helvetica" pitchFamily="2" charset="0"/>
                <a:cs typeface="Consolas" panose="020B0609020204030204" pitchFamily="49" charset="0"/>
              </a:rPr>
              <a:t>DataFrame</a:t>
            </a:r>
            <a:endParaRPr lang="en-US" b="1" dirty="0">
              <a:solidFill>
                <a:srgbClr val="622D61"/>
              </a:solidFill>
              <a:latin typeface="Helvetica" pitchFamily="2" charset="0"/>
              <a:cs typeface="Consolas" panose="020B0609020204030204" pitchFamily="49" charset="0"/>
            </a:endParaRPr>
          </a:p>
        </p:txBody>
      </p:sp>
    </p:spTree>
    <p:extLst>
      <p:ext uri="{BB962C8B-B14F-4D97-AF65-F5344CB8AC3E}">
        <p14:creationId xmlns:p14="http://schemas.microsoft.com/office/powerpoint/2010/main" val="371260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22D6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EECA93-642E-937E-4BFD-E7BF5B103AB2}"/>
              </a:ext>
            </a:extLst>
          </p:cNvPr>
          <p:cNvSpPr>
            <a:spLocks noGrp="1"/>
          </p:cNvSpPr>
          <p:nvPr>
            <p:ph type="title"/>
          </p:nvPr>
        </p:nvSpPr>
        <p:spPr>
          <a:xfrm>
            <a:off x="694267" y="610871"/>
            <a:ext cx="10803467" cy="492443"/>
          </a:xfrm>
        </p:spPr>
        <p:txBody>
          <a:bodyPr/>
          <a:lstStyle/>
          <a:p>
            <a:r>
              <a:rPr lang="en-US" sz="3200" dirty="0">
                <a:solidFill>
                  <a:schemeClr val="bg1"/>
                </a:solidFill>
              </a:rPr>
              <a:t>Web Scraping</a:t>
            </a:r>
          </a:p>
        </p:txBody>
      </p:sp>
    </p:spTree>
    <p:extLst>
      <p:ext uri="{BB962C8B-B14F-4D97-AF65-F5344CB8AC3E}">
        <p14:creationId xmlns:p14="http://schemas.microsoft.com/office/powerpoint/2010/main" val="3181154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Cleaning the data</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30</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7"/>
            <a:ext cx="7984066" cy="276999"/>
          </a:xfrm>
        </p:spPr>
        <p:txBody>
          <a:bodyPr/>
          <a:lstStyle/>
          <a:p>
            <a:pPr marL="6350" lvl="1" algn="l" rtl="0">
              <a:spcBef>
                <a:spcPts val="0"/>
              </a:spcBef>
              <a:spcAft>
                <a:spcPts val="300"/>
              </a:spcAft>
              <a:buClr>
                <a:schemeClr val="dk1"/>
              </a:buClr>
              <a:buSzPct val="60000"/>
            </a:pPr>
            <a:r>
              <a:rPr lang="en-US" dirty="0">
                <a:solidFill>
                  <a:schemeClr val="dk1"/>
                </a:solidFill>
                <a:latin typeface="Helvetica Light" panose="020B0403020202020204" pitchFamily="34" charset="0"/>
              </a:rPr>
              <a:t>I find this version to be much easier than the previous example in Excel</a:t>
            </a:r>
            <a:endParaRPr lang="en-US" b="1" dirty="0">
              <a:solidFill>
                <a:schemeClr val="dk1"/>
              </a:solidFill>
              <a:latin typeface="Consolas" panose="020B0609020204030204" pitchFamily="49" charset="0"/>
              <a:cs typeface="Consolas" panose="020B0609020204030204" pitchFamily="49" charset="0"/>
            </a:endParaRPr>
          </a:p>
        </p:txBody>
      </p:sp>
      <p:pic>
        <p:nvPicPr>
          <p:cNvPr id="4" name="Picture 3" descr="A screenshot of a computer&#10;&#10;Description automatically generated">
            <a:extLst>
              <a:ext uri="{FF2B5EF4-FFF2-40B4-BE49-F238E27FC236}">
                <a16:creationId xmlns:a16="http://schemas.microsoft.com/office/drawing/2014/main" id="{FADDA709-014C-3DAD-C8CA-3E65EA45D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812755"/>
            <a:ext cx="7772400" cy="1055673"/>
          </a:xfrm>
          <a:prstGeom prst="rect">
            <a:avLst/>
          </a:prstGeom>
        </p:spPr>
      </p:pic>
      <p:sp>
        <p:nvSpPr>
          <p:cNvPr id="7" name="Text Placeholder 2">
            <a:extLst>
              <a:ext uri="{FF2B5EF4-FFF2-40B4-BE49-F238E27FC236}">
                <a16:creationId xmlns:a16="http://schemas.microsoft.com/office/drawing/2014/main" id="{2C3B0EB1-DD4D-853E-B0E9-0C2ADFB23CB8}"/>
              </a:ext>
            </a:extLst>
          </p:cNvPr>
          <p:cNvSpPr txBox="1">
            <a:spLocks/>
          </p:cNvSpPr>
          <p:nvPr/>
        </p:nvSpPr>
        <p:spPr>
          <a:xfrm>
            <a:off x="1155357" y="1941030"/>
            <a:ext cx="902043" cy="276999"/>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lvl="1" algn="l" rtl="0">
              <a:spcAft>
                <a:spcPts val="300"/>
              </a:spcAft>
              <a:buClr>
                <a:schemeClr val="dk1"/>
              </a:buClr>
              <a:buSzPct val="60000"/>
            </a:pPr>
            <a:r>
              <a:rPr lang="en-US" b="1" dirty="0">
                <a:solidFill>
                  <a:srgbClr val="622D61"/>
                </a:solidFill>
                <a:latin typeface="Helvetica" pitchFamily="2" charset="0"/>
              </a:rPr>
              <a:t>Before</a:t>
            </a:r>
            <a:endParaRPr lang="en-US" b="1" dirty="0">
              <a:solidFill>
                <a:srgbClr val="622D61"/>
              </a:solidFill>
              <a:latin typeface="Helvetica" pitchFamily="2" charset="0"/>
              <a:cs typeface="Consolas" panose="020B0609020204030204" pitchFamily="49" charset="0"/>
            </a:endParaRPr>
          </a:p>
        </p:txBody>
      </p:sp>
      <p:sp>
        <p:nvSpPr>
          <p:cNvPr id="9" name="Text Placeholder 2">
            <a:extLst>
              <a:ext uri="{FF2B5EF4-FFF2-40B4-BE49-F238E27FC236}">
                <a16:creationId xmlns:a16="http://schemas.microsoft.com/office/drawing/2014/main" id="{CBB90BB5-F429-7810-D0AC-7B9D93822076}"/>
              </a:ext>
            </a:extLst>
          </p:cNvPr>
          <p:cNvSpPr txBox="1">
            <a:spLocks/>
          </p:cNvSpPr>
          <p:nvPr/>
        </p:nvSpPr>
        <p:spPr>
          <a:xfrm>
            <a:off x="1155356" y="3260124"/>
            <a:ext cx="902043" cy="276999"/>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lvl="1" algn="l" rtl="0">
              <a:spcAft>
                <a:spcPts val="300"/>
              </a:spcAft>
              <a:buClr>
                <a:schemeClr val="dk1"/>
              </a:buClr>
              <a:buSzPct val="60000"/>
            </a:pPr>
            <a:r>
              <a:rPr lang="en-US" b="1" dirty="0">
                <a:solidFill>
                  <a:srgbClr val="622D61"/>
                </a:solidFill>
                <a:latin typeface="Helvetica" pitchFamily="2" charset="0"/>
              </a:rPr>
              <a:t>After</a:t>
            </a:r>
            <a:endParaRPr lang="en-US" b="1" dirty="0">
              <a:solidFill>
                <a:srgbClr val="622D61"/>
              </a:solidFill>
              <a:latin typeface="Helvetica" pitchFamily="2" charset="0"/>
              <a:cs typeface="Consolas" panose="020B0609020204030204" pitchFamily="49" charset="0"/>
            </a:endParaRPr>
          </a:p>
        </p:txBody>
      </p:sp>
      <p:pic>
        <p:nvPicPr>
          <p:cNvPr id="16" name="Picture 15" descr="A screenshot of a computer&#10;&#10;Description automatically generated">
            <a:extLst>
              <a:ext uri="{FF2B5EF4-FFF2-40B4-BE49-F238E27FC236}">
                <a16:creationId xmlns:a16="http://schemas.microsoft.com/office/drawing/2014/main" id="{6EFD52B3-AB2F-1323-36FC-27DF23D4C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3263560"/>
            <a:ext cx="7772400" cy="3149320"/>
          </a:xfrm>
          <a:prstGeom prst="rect">
            <a:avLst/>
          </a:prstGeom>
        </p:spPr>
      </p:pic>
    </p:spTree>
    <p:extLst>
      <p:ext uri="{BB962C8B-B14F-4D97-AF65-F5344CB8AC3E}">
        <p14:creationId xmlns:p14="http://schemas.microsoft.com/office/powerpoint/2010/main" val="4266098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Can Pandas do easy pivot tables or group </a:t>
            </a:r>
            <a:r>
              <a:rPr lang="en-US" dirty="0" err="1"/>
              <a:t>bys</a:t>
            </a:r>
            <a:r>
              <a:rPr lang="en-US" dirty="0"/>
              <a:t>?</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31</a:t>
            </a:fld>
            <a:endParaRPr spc="-25" dirty="0"/>
          </a:p>
        </p:txBody>
      </p:sp>
      <p:sp>
        <p:nvSpPr>
          <p:cNvPr id="8" name="TextBox 7">
            <a:extLst>
              <a:ext uri="{FF2B5EF4-FFF2-40B4-BE49-F238E27FC236}">
                <a16:creationId xmlns:a16="http://schemas.microsoft.com/office/drawing/2014/main" id="{3DA7296E-5AB9-D17E-750D-B0168F7F66C5}"/>
              </a:ext>
            </a:extLst>
          </p:cNvPr>
          <p:cNvSpPr txBox="1"/>
          <p:nvPr/>
        </p:nvSpPr>
        <p:spPr>
          <a:xfrm>
            <a:off x="1056504" y="2362200"/>
            <a:ext cx="10430933" cy="1508105"/>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en-US" b="1" dirty="0" err="1">
                <a:solidFill>
                  <a:srgbClr val="622D61"/>
                </a:solidFill>
                <a:highlight>
                  <a:srgbClr val="FFFFFF"/>
                </a:highlight>
                <a:latin typeface="Helvetica" pitchFamily="2" charset="0"/>
              </a:rPr>
              <a:t>pivot_table</a:t>
            </a:r>
            <a:r>
              <a:rPr lang="en-US" b="1" dirty="0">
                <a:solidFill>
                  <a:srgbClr val="622D61"/>
                </a:solidFill>
                <a:highlight>
                  <a:srgbClr val="FFFFFF"/>
                </a:highlight>
                <a:latin typeface="Helvetica" pitchFamily="2" charset="0"/>
              </a:rPr>
              <a:t> </a:t>
            </a:r>
            <a:r>
              <a:rPr lang="en-US" dirty="0">
                <a:solidFill>
                  <a:srgbClr val="0D0D0D"/>
                </a:solidFill>
                <a:effectLst/>
                <a:highlight>
                  <a:srgbClr val="FFFFFF"/>
                </a:highlight>
                <a:latin typeface="Helvetica Light" panose="020B0403020202020204" pitchFamily="34" charset="0"/>
              </a:rPr>
              <a:t>requires data, and an index parameter</a:t>
            </a:r>
          </a:p>
          <a:p>
            <a:pPr marL="285750" indent="-285750" algn="l">
              <a:spcAft>
                <a:spcPts val="1200"/>
              </a:spcAft>
              <a:buFont typeface="Arial" panose="020B0604020202020204" pitchFamily="34" charset="0"/>
              <a:buChar char="•"/>
            </a:pPr>
            <a:r>
              <a:rPr lang="en-US" b="1" dirty="0">
                <a:solidFill>
                  <a:srgbClr val="622D61"/>
                </a:solidFill>
                <a:highlight>
                  <a:srgbClr val="FFFFFF"/>
                </a:highlight>
                <a:latin typeface="Helvetica" pitchFamily="2" charset="0"/>
              </a:rPr>
              <a:t>data</a:t>
            </a:r>
            <a:r>
              <a:rPr lang="en-US" dirty="0">
                <a:solidFill>
                  <a:srgbClr val="0D0D0D"/>
                </a:solidFill>
                <a:effectLst/>
                <a:highlight>
                  <a:srgbClr val="FFFFFF"/>
                </a:highlight>
                <a:latin typeface="Helvetica Light" panose="020B0403020202020204" pitchFamily="34" charset="0"/>
              </a:rPr>
              <a:t> is the Pandas </a:t>
            </a:r>
            <a:r>
              <a:rPr lang="en-US" dirty="0" err="1">
                <a:solidFill>
                  <a:srgbClr val="0D0D0D"/>
                </a:solidFill>
                <a:effectLst/>
                <a:highlight>
                  <a:srgbClr val="FFFFFF"/>
                </a:highlight>
                <a:latin typeface="Helvetica Light" panose="020B0403020202020204" pitchFamily="34" charset="0"/>
              </a:rPr>
              <a:t>DataFrame</a:t>
            </a:r>
            <a:r>
              <a:rPr lang="en-US" dirty="0">
                <a:solidFill>
                  <a:srgbClr val="0D0D0D"/>
                </a:solidFill>
                <a:effectLst/>
                <a:highlight>
                  <a:srgbClr val="FFFFFF"/>
                </a:highlight>
                <a:latin typeface="Helvetica Light" panose="020B0403020202020204" pitchFamily="34" charset="0"/>
              </a:rPr>
              <a:t> you pass to the function.</a:t>
            </a:r>
          </a:p>
          <a:p>
            <a:pPr marL="285750" indent="-285750" algn="l">
              <a:spcAft>
                <a:spcPts val="1200"/>
              </a:spcAft>
              <a:buFont typeface="Arial" panose="020B0604020202020204" pitchFamily="34" charset="0"/>
              <a:buChar char="•"/>
            </a:pPr>
            <a:r>
              <a:rPr lang="en-US" b="1" dirty="0">
                <a:solidFill>
                  <a:srgbClr val="622D61"/>
                </a:solidFill>
                <a:highlight>
                  <a:srgbClr val="FFFFFF"/>
                </a:highlight>
                <a:latin typeface="Helvetica" pitchFamily="2" charset="0"/>
              </a:rPr>
              <a:t>index</a:t>
            </a:r>
            <a:r>
              <a:rPr lang="en-US" dirty="0">
                <a:solidFill>
                  <a:srgbClr val="0D0D0D"/>
                </a:solidFill>
                <a:effectLst/>
                <a:highlight>
                  <a:srgbClr val="FFFFFF"/>
                </a:highlight>
                <a:latin typeface="Helvetica Light" panose="020B0403020202020204" pitchFamily="34" charset="0"/>
              </a:rPr>
              <a:t> is the feature that allows you to group your data. The index feature will appear as an index in the resultant table. Generally, categorical columns are used as indexes.</a:t>
            </a:r>
          </a:p>
        </p:txBody>
      </p:sp>
      <p:pic>
        <p:nvPicPr>
          <p:cNvPr id="14" name="Picture 13" descr="A close-up of a computer code&#10;&#10;Description automatically generated">
            <a:extLst>
              <a:ext uri="{FF2B5EF4-FFF2-40B4-BE49-F238E27FC236}">
                <a16:creationId xmlns:a16="http://schemas.microsoft.com/office/drawing/2014/main" id="{F4BC7F91-A9F4-C640-5524-6CA785B92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1600200"/>
            <a:ext cx="5080000" cy="546100"/>
          </a:xfrm>
          <a:prstGeom prst="rect">
            <a:avLst/>
          </a:prstGeom>
        </p:spPr>
      </p:pic>
      <p:sp>
        <p:nvSpPr>
          <p:cNvPr id="15" name="Text Placeholder 2">
            <a:extLst>
              <a:ext uri="{FF2B5EF4-FFF2-40B4-BE49-F238E27FC236}">
                <a16:creationId xmlns:a16="http://schemas.microsoft.com/office/drawing/2014/main" id="{1BE5D811-9938-C897-81F6-F9B2AFE497B3}"/>
              </a:ext>
            </a:extLst>
          </p:cNvPr>
          <p:cNvSpPr txBox="1">
            <a:spLocks/>
          </p:cNvSpPr>
          <p:nvPr/>
        </p:nvSpPr>
        <p:spPr>
          <a:xfrm>
            <a:off x="1143000" y="4953000"/>
            <a:ext cx="6096000" cy="276999"/>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lvl="1" algn="l" rtl="0">
              <a:spcAft>
                <a:spcPts val="300"/>
              </a:spcAft>
              <a:buClr>
                <a:schemeClr val="dk1"/>
              </a:buClr>
              <a:buSzPct val="60000"/>
            </a:pPr>
            <a:r>
              <a:rPr lang="en-US" b="1" dirty="0">
                <a:solidFill>
                  <a:srgbClr val="622D61"/>
                </a:solidFill>
                <a:latin typeface="Helvetica" pitchFamily="2" charset="0"/>
              </a:rPr>
              <a:t>Which columns will be aggregated? Why?</a:t>
            </a:r>
            <a:endParaRPr lang="en-US" b="1" dirty="0">
              <a:solidFill>
                <a:srgbClr val="622D61"/>
              </a:solidFill>
              <a:latin typeface="Helvetica" pitchFamily="2" charset="0"/>
              <a:cs typeface="Consolas" panose="020B0609020204030204" pitchFamily="49" charset="0"/>
            </a:endParaRPr>
          </a:p>
        </p:txBody>
      </p:sp>
    </p:spTree>
    <p:extLst>
      <p:ext uri="{BB962C8B-B14F-4D97-AF65-F5344CB8AC3E}">
        <p14:creationId xmlns:p14="http://schemas.microsoft.com/office/powerpoint/2010/main" val="3186966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Can Pandas easily create pivot charts?</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32</a:t>
            </a:fld>
            <a:endParaRPr spc="-25" dirty="0"/>
          </a:p>
        </p:txBody>
      </p:sp>
      <p:sp>
        <p:nvSpPr>
          <p:cNvPr id="6" name="Text Placeholder 2">
            <a:extLst>
              <a:ext uri="{FF2B5EF4-FFF2-40B4-BE49-F238E27FC236}">
                <a16:creationId xmlns:a16="http://schemas.microsoft.com/office/drawing/2014/main" id="{79E65910-212F-03C2-317F-F40322BE6059}"/>
              </a:ext>
            </a:extLst>
          </p:cNvPr>
          <p:cNvSpPr>
            <a:spLocks noGrp="1"/>
          </p:cNvSpPr>
          <p:nvPr>
            <p:ph type="body" idx="1"/>
          </p:nvPr>
        </p:nvSpPr>
        <p:spPr>
          <a:xfrm>
            <a:off x="702734" y="1202817"/>
            <a:ext cx="5317066" cy="276999"/>
          </a:xfrm>
        </p:spPr>
        <p:txBody>
          <a:bodyPr/>
          <a:lstStyle/>
          <a:p>
            <a:pPr marL="6350" lvl="1" algn="l" rtl="0">
              <a:spcBef>
                <a:spcPts val="0"/>
              </a:spcBef>
              <a:spcAft>
                <a:spcPts val="300"/>
              </a:spcAft>
              <a:buClr>
                <a:schemeClr val="dk1"/>
              </a:buClr>
              <a:buSzPct val="60000"/>
            </a:pPr>
            <a:r>
              <a:rPr lang="en-US" b="1" dirty="0">
                <a:solidFill>
                  <a:schemeClr val="dk1"/>
                </a:solidFill>
                <a:latin typeface="Helvetica Light" panose="020B0403020202020204" pitchFamily="34" charset="0"/>
                <a:cs typeface="Consolas" panose="020B0609020204030204" pitchFamily="49" charset="0"/>
              </a:rPr>
              <a:t>Version 1 looks OK, but it’s a little hard to read.</a:t>
            </a:r>
            <a:endParaRPr lang="en-US" b="1" dirty="0">
              <a:solidFill>
                <a:schemeClr val="dk1"/>
              </a:solidFill>
              <a:latin typeface="Consolas" panose="020B0609020204030204" pitchFamily="49" charset="0"/>
              <a:cs typeface="Consolas" panose="020B0609020204030204" pitchFamily="49" charset="0"/>
            </a:endParaRPr>
          </a:p>
        </p:txBody>
      </p:sp>
      <p:pic>
        <p:nvPicPr>
          <p:cNvPr id="9" name="Picture 8" descr="A screenshot of a graph&#10;&#10;Description automatically generated">
            <a:extLst>
              <a:ext uri="{FF2B5EF4-FFF2-40B4-BE49-F238E27FC236}">
                <a16:creationId xmlns:a16="http://schemas.microsoft.com/office/drawing/2014/main" id="{29916EFA-BFD2-774B-D3B2-D1B5C5340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587261"/>
            <a:ext cx="3606333" cy="4659868"/>
          </a:xfrm>
          <a:prstGeom prst="rect">
            <a:avLst/>
          </a:prstGeom>
        </p:spPr>
      </p:pic>
    </p:spTree>
    <p:extLst>
      <p:ext uri="{BB962C8B-B14F-4D97-AF65-F5344CB8AC3E}">
        <p14:creationId xmlns:p14="http://schemas.microsoft.com/office/powerpoint/2010/main" val="324437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Can Pandas easily create pivot charts?</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33</a:t>
            </a:fld>
            <a:endParaRPr spc="-25" dirty="0"/>
          </a:p>
        </p:txBody>
      </p:sp>
      <p:pic>
        <p:nvPicPr>
          <p:cNvPr id="12" name="Picture 11" descr="A graph with red and white text&#10;&#10;Description automatically generated">
            <a:extLst>
              <a:ext uri="{FF2B5EF4-FFF2-40B4-BE49-F238E27FC236}">
                <a16:creationId xmlns:a16="http://schemas.microsoft.com/office/drawing/2014/main" id="{58465F6A-126D-0417-AEEF-3852E6178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97542"/>
            <a:ext cx="8077200" cy="4877216"/>
          </a:xfrm>
          <a:prstGeom prst="rect">
            <a:avLst/>
          </a:prstGeom>
        </p:spPr>
      </p:pic>
      <p:sp>
        <p:nvSpPr>
          <p:cNvPr id="4" name="Text Placeholder 3">
            <a:extLst>
              <a:ext uri="{FF2B5EF4-FFF2-40B4-BE49-F238E27FC236}">
                <a16:creationId xmlns:a16="http://schemas.microsoft.com/office/drawing/2014/main" id="{770C09BB-B8E9-5DF2-745A-674879353E57}"/>
              </a:ext>
            </a:extLst>
          </p:cNvPr>
          <p:cNvSpPr>
            <a:spLocks noGrp="1"/>
          </p:cNvSpPr>
          <p:nvPr>
            <p:ph type="body" idx="1"/>
          </p:nvPr>
        </p:nvSpPr>
        <p:spPr>
          <a:xfrm>
            <a:off x="702735" y="1202817"/>
            <a:ext cx="5240866" cy="276999"/>
          </a:xfrm>
        </p:spPr>
        <p:txBody>
          <a:bodyPr/>
          <a:lstStyle/>
          <a:p>
            <a:pPr algn="l" rtl="0"/>
            <a:r>
              <a:rPr lang="en-US" b="1" dirty="0">
                <a:solidFill>
                  <a:schemeClr val="dk1"/>
                </a:solidFill>
                <a:latin typeface="Helvetica Light" panose="020B0403020202020204" pitchFamily="34" charset="0"/>
                <a:cs typeface="Consolas" panose="020B0609020204030204" pitchFamily="49" charset="0"/>
              </a:rPr>
              <a:t>Version 2 is better</a:t>
            </a:r>
            <a:endParaRPr lang="en-US" b="1" dirty="0">
              <a:solidFill>
                <a:schemeClr val="dk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7693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But what if you want the data in Excel?</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34</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7"/>
            <a:ext cx="7984066" cy="276999"/>
          </a:xfrm>
        </p:spPr>
        <p:txBody>
          <a:bodyPr/>
          <a:lstStyle/>
          <a:p>
            <a:pPr marL="6350" lvl="1" algn="l" rtl="0">
              <a:spcBef>
                <a:spcPts val="0"/>
              </a:spcBef>
              <a:spcAft>
                <a:spcPts val="300"/>
              </a:spcAft>
              <a:buClr>
                <a:schemeClr val="dk1"/>
              </a:buClr>
              <a:buSzPct val="60000"/>
            </a:pPr>
            <a:r>
              <a:rPr lang="en-US" b="1" dirty="0">
                <a:solidFill>
                  <a:schemeClr val="dk1"/>
                </a:solidFill>
                <a:latin typeface="Helvetica Light" panose="020B0403020202020204" pitchFamily="34" charset="0"/>
                <a:cs typeface="Consolas" panose="020B0609020204030204" pitchFamily="49" charset="0"/>
              </a:rPr>
              <a:t>The Pandas package has created an easy way to allow that.</a:t>
            </a:r>
            <a:endParaRPr lang="en-US" b="1" dirty="0">
              <a:solidFill>
                <a:schemeClr val="dk1"/>
              </a:solidFill>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74FFF711-3E60-5D1A-5F99-27BFF19F4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816" y="1981200"/>
            <a:ext cx="7772400" cy="941052"/>
          </a:xfrm>
          <a:prstGeom prst="rect">
            <a:avLst/>
          </a:prstGeom>
        </p:spPr>
      </p:pic>
      <p:sp>
        <p:nvSpPr>
          <p:cNvPr id="7" name="Text Placeholder 2">
            <a:extLst>
              <a:ext uri="{FF2B5EF4-FFF2-40B4-BE49-F238E27FC236}">
                <a16:creationId xmlns:a16="http://schemas.microsoft.com/office/drawing/2014/main" id="{B895E320-9907-E485-D141-7E376893FD31}"/>
              </a:ext>
            </a:extLst>
          </p:cNvPr>
          <p:cNvSpPr txBox="1">
            <a:spLocks/>
          </p:cNvSpPr>
          <p:nvPr/>
        </p:nvSpPr>
        <p:spPr>
          <a:xfrm>
            <a:off x="928816" y="3505200"/>
            <a:ext cx="7924800" cy="830997"/>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lvl="1" algn="l" rtl="0">
              <a:spcAft>
                <a:spcPts val="300"/>
              </a:spcAft>
              <a:buClr>
                <a:schemeClr val="dk1"/>
              </a:buClr>
              <a:buSzPct val="60000"/>
            </a:pPr>
            <a:r>
              <a:rPr lang="en-US" b="1" dirty="0">
                <a:solidFill>
                  <a:srgbClr val="622D61"/>
                </a:solidFill>
                <a:latin typeface="Helvetica" pitchFamily="2" charset="0"/>
                <a:cs typeface="Consolas" panose="020B0609020204030204" pitchFamily="49" charset="0"/>
              </a:rPr>
              <a:t>Be aware that Pandas adds an index column with row numbers (zero based). We typically don’t need this once we move to Excel which is why we set the value of “index” to False.</a:t>
            </a:r>
          </a:p>
        </p:txBody>
      </p:sp>
    </p:spTree>
    <p:extLst>
      <p:ext uri="{BB962C8B-B14F-4D97-AF65-F5344CB8AC3E}">
        <p14:creationId xmlns:p14="http://schemas.microsoft.com/office/powerpoint/2010/main" val="178376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Dad joke of the night</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35</a:t>
            </a:fld>
            <a:endParaRPr spc="-25" dirty="0"/>
          </a:p>
        </p:txBody>
      </p:sp>
      <p:sp>
        <p:nvSpPr>
          <p:cNvPr id="7" name="Text Placeholder 2">
            <a:extLst>
              <a:ext uri="{FF2B5EF4-FFF2-40B4-BE49-F238E27FC236}">
                <a16:creationId xmlns:a16="http://schemas.microsoft.com/office/drawing/2014/main" id="{93429B10-3C67-5C08-E3B0-5C9965562E9A}"/>
              </a:ext>
            </a:extLst>
          </p:cNvPr>
          <p:cNvSpPr txBox="1">
            <a:spLocks/>
          </p:cNvSpPr>
          <p:nvPr/>
        </p:nvSpPr>
        <p:spPr>
          <a:xfrm>
            <a:off x="702735" y="1202817"/>
            <a:ext cx="10616627" cy="2215991"/>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US" sz="7200" dirty="0">
                <a:solidFill>
                  <a:srgbClr val="622D61"/>
                </a:solidFill>
              </a:rPr>
              <a:t>How did the computer eat its supper?</a:t>
            </a:r>
          </a:p>
        </p:txBody>
      </p:sp>
      <p:sp>
        <p:nvSpPr>
          <p:cNvPr id="8" name="TextBox 7">
            <a:extLst>
              <a:ext uri="{FF2B5EF4-FFF2-40B4-BE49-F238E27FC236}">
                <a16:creationId xmlns:a16="http://schemas.microsoft.com/office/drawing/2014/main" id="{6771BB39-0B92-FC05-E740-3E39CD9BBD95}"/>
              </a:ext>
            </a:extLst>
          </p:cNvPr>
          <p:cNvSpPr txBox="1"/>
          <p:nvPr/>
        </p:nvSpPr>
        <p:spPr>
          <a:xfrm>
            <a:off x="689740" y="4392785"/>
            <a:ext cx="6097508" cy="584775"/>
          </a:xfrm>
          <a:prstGeom prst="rect">
            <a:avLst/>
          </a:prstGeom>
          <a:noFill/>
        </p:spPr>
        <p:txBody>
          <a:bodyPr wrap="square">
            <a:spAutoFit/>
          </a:bodyPr>
          <a:lstStyle/>
          <a:p>
            <a:pPr marL="0" lvl="0" indent="0" algn="l" rtl="0">
              <a:spcBef>
                <a:spcPts val="0"/>
              </a:spcBef>
              <a:spcAft>
                <a:spcPts val="0"/>
              </a:spcAft>
              <a:buNone/>
            </a:pPr>
            <a:r>
              <a:rPr lang="en-US" sz="3200" i="1" dirty="0">
                <a:latin typeface="Helvetica Light Oblique" panose="020B0403020202020204" pitchFamily="34" charset="0"/>
              </a:rPr>
              <a:t>In megabytes</a:t>
            </a:r>
          </a:p>
        </p:txBody>
      </p:sp>
    </p:spTree>
    <p:extLst>
      <p:ext uri="{BB962C8B-B14F-4D97-AF65-F5344CB8AC3E}">
        <p14:creationId xmlns:p14="http://schemas.microsoft.com/office/powerpoint/2010/main" val="137964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P spid="8"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622D6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EECA93-642E-937E-4BFD-E7BF5B103AB2}"/>
              </a:ext>
            </a:extLst>
          </p:cNvPr>
          <p:cNvSpPr>
            <a:spLocks noGrp="1"/>
          </p:cNvSpPr>
          <p:nvPr>
            <p:ph type="title"/>
          </p:nvPr>
        </p:nvSpPr>
        <p:spPr>
          <a:xfrm>
            <a:off x="694267" y="610871"/>
            <a:ext cx="10803467" cy="492443"/>
          </a:xfrm>
        </p:spPr>
        <p:txBody>
          <a:bodyPr/>
          <a:lstStyle/>
          <a:p>
            <a:r>
              <a:rPr lang="en-US" sz="3200" dirty="0">
                <a:solidFill>
                  <a:schemeClr val="bg1"/>
                </a:solidFill>
              </a:rPr>
              <a:t>APIs &amp; Trusted Sources</a:t>
            </a:r>
          </a:p>
        </p:txBody>
      </p:sp>
    </p:spTree>
    <p:extLst>
      <p:ext uri="{BB962C8B-B14F-4D97-AF65-F5344CB8AC3E}">
        <p14:creationId xmlns:p14="http://schemas.microsoft.com/office/powerpoint/2010/main" val="3010439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What is an API?</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37</a:t>
            </a:fld>
            <a:endParaRPr spc="-25" dirty="0"/>
          </a:p>
        </p:txBody>
      </p:sp>
      <p:sp>
        <p:nvSpPr>
          <p:cNvPr id="6" name="Text Placeholder 2">
            <a:extLst>
              <a:ext uri="{FF2B5EF4-FFF2-40B4-BE49-F238E27FC236}">
                <a16:creationId xmlns:a16="http://schemas.microsoft.com/office/drawing/2014/main" id="{8ED5EF49-9DF2-018B-636C-30E7932F517C}"/>
              </a:ext>
            </a:extLst>
          </p:cNvPr>
          <p:cNvSpPr txBox="1">
            <a:spLocks/>
          </p:cNvSpPr>
          <p:nvPr/>
        </p:nvSpPr>
        <p:spPr>
          <a:xfrm>
            <a:off x="702735" y="1202817"/>
            <a:ext cx="9203265" cy="3847207"/>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lgn="l" rtl="0">
              <a:spcBef>
                <a:spcPts val="0"/>
              </a:spcBef>
              <a:spcAft>
                <a:spcPts val="0"/>
              </a:spcAft>
              <a:buNone/>
            </a:pPr>
            <a:r>
              <a:rPr lang="en-US" dirty="0"/>
              <a:t>If you google how to scrape data from Edgar, you’ll find some links with references to APIs. An API is typically preferable to scraping because it is much more reliable.</a:t>
            </a:r>
          </a:p>
          <a:p>
            <a:pPr marL="0" lvl="0" indent="0" algn="l" rtl="0">
              <a:spcBef>
                <a:spcPts val="1200"/>
              </a:spcBef>
              <a:spcAft>
                <a:spcPts val="0"/>
              </a:spcAft>
              <a:buNone/>
            </a:pPr>
            <a:r>
              <a:rPr lang="en-US" dirty="0">
                <a:solidFill>
                  <a:srgbClr val="000000"/>
                </a:solidFill>
              </a:rPr>
              <a:t>API stands for application programming interface. This is the way a developer makes the data they manage easier to access. </a:t>
            </a:r>
          </a:p>
          <a:p>
            <a:pPr marL="0" lvl="0" indent="0" algn="l" rtl="0">
              <a:spcBef>
                <a:spcPts val="1200"/>
              </a:spcBef>
              <a:spcAft>
                <a:spcPts val="0"/>
              </a:spcAft>
              <a:buNone/>
            </a:pPr>
            <a:endParaRPr lang="en-US" dirty="0">
              <a:solidFill>
                <a:srgbClr val="000000"/>
              </a:solidFill>
            </a:endParaRPr>
          </a:p>
          <a:p>
            <a:pPr marL="0" lvl="0" indent="0" algn="l" rtl="0">
              <a:spcBef>
                <a:spcPts val="1200"/>
              </a:spcBef>
              <a:spcAft>
                <a:spcPts val="0"/>
              </a:spcAft>
              <a:buNone/>
            </a:pPr>
            <a:r>
              <a:rPr lang="en-US" dirty="0">
                <a:solidFill>
                  <a:srgbClr val="000000"/>
                </a:solidFill>
              </a:rPr>
              <a:t>Most likely you encounter APIs every day without fully realizing it. Common examples are:</a:t>
            </a:r>
            <a:endParaRPr lang="en-US" dirty="0">
              <a:solidFill>
                <a:srgbClr val="000000"/>
              </a:solidFill>
              <a:latin typeface="Helvetica Light" panose="020B0403020202020204" pitchFamily="34" charset="0"/>
            </a:endParaRPr>
          </a:p>
          <a:p>
            <a:pPr marL="750888" lvl="1" indent="-285750" algn="l" rtl="0">
              <a:spcBef>
                <a:spcPts val="1200"/>
              </a:spcBef>
              <a:spcAft>
                <a:spcPts val="1200"/>
              </a:spcAft>
              <a:buClr>
                <a:srgbClr val="000000"/>
              </a:buClr>
              <a:buSzPts val="1800"/>
              <a:buFont typeface="Arial" panose="020B0604020202020204" pitchFamily="34" charset="0"/>
              <a:buChar char="•"/>
            </a:pPr>
            <a:r>
              <a:rPr lang="en-US" dirty="0">
                <a:solidFill>
                  <a:srgbClr val="000000"/>
                </a:solidFill>
                <a:latin typeface="Helvetica Light" panose="020B0403020202020204" pitchFamily="34" charset="0"/>
              </a:rPr>
              <a:t>Google Maps and search (websites embed a map provided by google)</a:t>
            </a:r>
          </a:p>
          <a:p>
            <a:pPr marL="750888" lvl="1" indent="-285750" algn="l" rtl="0">
              <a:spcAft>
                <a:spcPts val="1200"/>
              </a:spcAft>
              <a:buClr>
                <a:srgbClr val="000000"/>
              </a:buClr>
              <a:buSzPts val="1800"/>
              <a:buFont typeface="Arial" panose="020B0604020202020204" pitchFamily="34" charset="0"/>
              <a:buChar char="•"/>
            </a:pPr>
            <a:r>
              <a:rPr lang="en-US" dirty="0">
                <a:solidFill>
                  <a:srgbClr val="000000"/>
                </a:solidFill>
                <a:latin typeface="Helvetica Light" panose="020B0403020202020204" pitchFamily="34" charset="0"/>
              </a:rPr>
              <a:t>Your phone’s weather app displays data received from Yahoo’s weather API</a:t>
            </a:r>
          </a:p>
          <a:p>
            <a:pPr marL="750888" lvl="1" indent="-285750" algn="l" rtl="0">
              <a:spcAft>
                <a:spcPts val="1200"/>
              </a:spcAft>
              <a:buClr>
                <a:srgbClr val="000000"/>
              </a:buClr>
              <a:buSzPts val="1800"/>
              <a:buFont typeface="Arial" panose="020B0604020202020204" pitchFamily="34" charset="0"/>
              <a:buChar char="•"/>
            </a:pPr>
            <a:r>
              <a:rPr lang="en-US" dirty="0" err="1">
                <a:solidFill>
                  <a:srgbClr val="000000"/>
                </a:solidFill>
                <a:latin typeface="Helvetica Light" panose="020B0403020202020204" pitchFamily="34" charset="0"/>
              </a:rPr>
              <a:t>ChatGPT</a:t>
            </a:r>
            <a:endParaRPr lang="en-US" dirty="0">
              <a:solidFill>
                <a:srgbClr val="000000"/>
              </a:solidFill>
              <a:latin typeface="Helvetica Light" panose="020B0403020202020204" pitchFamily="34" charset="0"/>
            </a:endParaRPr>
          </a:p>
          <a:p>
            <a:pPr marL="750888" lvl="1" indent="-285750" algn="l" rtl="0">
              <a:spcAft>
                <a:spcPts val="1200"/>
              </a:spcAft>
              <a:buClr>
                <a:srgbClr val="000000"/>
              </a:buClr>
              <a:buSzPts val="1800"/>
              <a:buFont typeface="Arial" panose="020B0604020202020204" pitchFamily="34" charset="0"/>
              <a:buChar char="•"/>
            </a:pPr>
            <a:r>
              <a:rPr lang="en-US" dirty="0">
                <a:solidFill>
                  <a:srgbClr val="000000"/>
                </a:solidFill>
                <a:latin typeface="Helvetica Light" panose="020B0403020202020204" pitchFamily="34" charset="0"/>
              </a:rPr>
              <a:t>And many, many more</a:t>
            </a:r>
          </a:p>
        </p:txBody>
      </p:sp>
    </p:spTree>
    <p:extLst>
      <p:ext uri="{BB962C8B-B14F-4D97-AF65-F5344CB8AC3E}">
        <p14:creationId xmlns:p14="http://schemas.microsoft.com/office/powerpoint/2010/main" val="2490082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What is an API?</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38</a:t>
            </a:fld>
            <a:endParaRPr spc="-25" dirty="0"/>
          </a:p>
        </p:txBody>
      </p:sp>
      <p:pic>
        <p:nvPicPr>
          <p:cNvPr id="2" name="Online Media 1" descr="What is an API?">
            <a:hlinkClick r:id="" action="ppaction://media"/>
            <a:extLst>
              <a:ext uri="{FF2B5EF4-FFF2-40B4-BE49-F238E27FC236}">
                <a16:creationId xmlns:a16="http://schemas.microsoft.com/office/drawing/2014/main" id="{20580FBE-9618-1DC2-63B6-E05B4D2DD387}"/>
              </a:ext>
            </a:extLst>
          </p:cNvPr>
          <p:cNvPicPr>
            <a:picLocks noRot="1" noChangeAspect="1"/>
          </p:cNvPicPr>
          <p:nvPr>
            <a:videoFile r:link="rId1"/>
          </p:nvPr>
        </p:nvPicPr>
        <p:blipFill>
          <a:blip r:embed="rId3"/>
          <a:stretch>
            <a:fillRect/>
          </a:stretch>
        </p:blipFill>
        <p:spPr>
          <a:xfrm>
            <a:off x="1676400" y="1219200"/>
            <a:ext cx="8534400" cy="4821936"/>
          </a:xfrm>
          <a:prstGeom prst="rect">
            <a:avLst/>
          </a:prstGeom>
        </p:spPr>
      </p:pic>
    </p:spTree>
    <p:extLst>
      <p:ext uri="{BB962C8B-B14F-4D97-AF65-F5344CB8AC3E}">
        <p14:creationId xmlns:p14="http://schemas.microsoft.com/office/powerpoint/2010/main" val="177444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Awesome, right? The catch – APIs usually aren’t free.</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39</a:t>
            </a:fld>
            <a:endParaRPr spc="-25" dirty="0"/>
          </a:p>
        </p:txBody>
      </p:sp>
      <p:sp>
        <p:nvSpPr>
          <p:cNvPr id="6" name="Text Placeholder 2">
            <a:extLst>
              <a:ext uri="{FF2B5EF4-FFF2-40B4-BE49-F238E27FC236}">
                <a16:creationId xmlns:a16="http://schemas.microsoft.com/office/drawing/2014/main" id="{8ED5EF49-9DF2-018B-636C-30E7932F517C}"/>
              </a:ext>
            </a:extLst>
          </p:cNvPr>
          <p:cNvSpPr txBox="1">
            <a:spLocks/>
          </p:cNvSpPr>
          <p:nvPr/>
        </p:nvSpPr>
        <p:spPr>
          <a:xfrm>
            <a:off x="702735" y="1202817"/>
            <a:ext cx="10422465" cy="984885"/>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93688" lvl="0" indent="-285750" algn="l" rtl="0">
              <a:spcBef>
                <a:spcPts val="0"/>
              </a:spcBef>
              <a:spcAft>
                <a:spcPts val="1200"/>
              </a:spcAft>
              <a:buClr>
                <a:srgbClr val="000000"/>
              </a:buClr>
              <a:buSzPts val="1800"/>
              <a:buFont typeface="Arial" panose="020B0604020202020204" pitchFamily="34" charset="0"/>
              <a:buChar char="•"/>
            </a:pPr>
            <a:r>
              <a:rPr lang="en-US" dirty="0">
                <a:solidFill>
                  <a:srgbClr val="000000"/>
                </a:solidFill>
              </a:rPr>
              <a:t>Some products, such as </a:t>
            </a:r>
            <a:r>
              <a:rPr lang="en-US" u="sng" dirty="0">
                <a:solidFill>
                  <a:schemeClr val="hlink"/>
                </a:solidFill>
                <a:hlinkClick r:id="rId2"/>
              </a:rPr>
              <a:t>sec-api.io</a:t>
            </a:r>
            <a:r>
              <a:rPr lang="en-US" dirty="0">
                <a:solidFill>
                  <a:srgbClr val="000000"/>
                </a:solidFill>
              </a:rPr>
              <a:t>, provide a simple API that allows you to make a </a:t>
            </a:r>
            <a:r>
              <a:rPr lang="en-US" b="1" dirty="0">
                <a:solidFill>
                  <a:srgbClr val="622D61"/>
                </a:solidFill>
                <a:latin typeface="Helvetica" pitchFamily="2" charset="0"/>
              </a:rPr>
              <a:t>request</a:t>
            </a:r>
            <a:r>
              <a:rPr lang="en-US" dirty="0">
                <a:solidFill>
                  <a:srgbClr val="000000"/>
                </a:solidFill>
              </a:rPr>
              <a:t> and receive nicely formatted data </a:t>
            </a:r>
            <a:r>
              <a:rPr lang="en-US" b="1" dirty="0">
                <a:solidFill>
                  <a:srgbClr val="622D61"/>
                </a:solidFill>
                <a:latin typeface="Helvetica" pitchFamily="2" charset="0"/>
              </a:rPr>
              <a:t>response</a:t>
            </a:r>
            <a:r>
              <a:rPr lang="en-US" dirty="0">
                <a:solidFill>
                  <a:srgbClr val="000000"/>
                </a:solidFill>
              </a:rPr>
              <a:t> from nearly every disclosure provided by a company</a:t>
            </a:r>
          </a:p>
          <a:p>
            <a:pPr marL="293688" lvl="0" indent="-285750" algn="l" rtl="0">
              <a:spcBef>
                <a:spcPts val="0"/>
              </a:spcBef>
              <a:spcAft>
                <a:spcPts val="1200"/>
              </a:spcAft>
              <a:buClr>
                <a:srgbClr val="000000"/>
              </a:buClr>
              <a:buSzPts val="1800"/>
              <a:buFont typeface="Arial" panose="020B0604020202020204" pitchFamily="34" charset="0"/>
              <a:buChar char="•"/>
            </a:pPr>
            <a:r>
              <a:rPr lang="en-US" dirty="0">
                <a:solidFill>
                  <a:srgbClr val="000000"/>
                </a:solidFill>
              </a:rPr>
              <a:t>Alas, this is valuable stuff, so they charge you for it.</a:t>
            </a:r>
          </a:p>
        </p:txBody>
      </p:sp>
      <p:sp>
        <p:nvSpPr>
          <p:cNvPr id="4" name="TextBox 3">
            <a:extLst>
              <a:ext uri="{FF2B5EF4-FFF2-40B4-BE49-F238E27FC236}">
                <a16:creationId xmlns:a16="http://schemas.microsoft.com/office/drawing/2014/main" id="{4871DC3D-CF2A-8962-6623-E3F99E87A607}"/>
              </a:ext>
            </a:extLst>
          </p:cNvPr>
          <p:cNvSpPr txBox="1"/>
          <p:nvPr/>
        </p:nvSpPr>
        <p:spPr>
          <a:xfrm>
            <a:off x="694266" y="3200400"/>
            <a:ext cx="9897533" cy="1508105"/>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u="none" strike="noStrike" kern="0" cap="none" spc="0" normalizeH="0" baseline="0" noProof="0" dirty="0">
                <a:ln>
                  <a:noFill/>
                </a:ln>
                <a:solidFill>
                  <a:srgbClr val="000000"/>
                </a:solidFill>
                <a:effectLst/>
                <a:uLnTx/>
                <a:uFillTx/>
                <a:latin typeface="Helvetica Light" panose="020B0403020202020204" pitchFamily="34" charset="0"/>
              </a:rPr>
              <a:t>The SEC doesn’t necessarily make it difficult to scrape data, but they could make it a lot easier. </a:t>
            </a:r>
          </a:p>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1800" u="none" strike="noStrike" kern="0" cap="none" spc="0" normalizeH="0" baseline="0" noProof="0" dirty="0">
              <a:ln>
                <a:noFill/>
              </a:ln>
              <a:solidFill>
                <a:srgbClr val="000000"/>
              </a:solidFill>
              <a:effectLst/>
              <a:uLnTx/>
              <a:uFillTx/>
              <a:latin typeface="Helvetica Light" panose="020B0403020202020204" pitchFamily="34" charset="0"/>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lang="en-US" b="1" dirty="0">
                <a:solidFill>
                  <a:srgbClr val="622D61"/>
                </a:solidFill>
                <a:latin typeface="Helvetica" pitchFamily="2" charset="0"/>
                <a:ea typeface="+mn-ea"/>
                <a:cs typeface="+mn-cs"/>
              </a:rPr>
              <a:t>All of this to say: use an API if you can. If you can’t, or if you don’t want to pay for one, you’ll have to learn how to scrape (ethically, of course).</a:t>
            </a:r>
          </a:p>
        </p:txBody>
      </p:sp>
    </p:spTree>
    <p:extLst>
      <p:ext uri="{BB962C8B-B14F-4D97-AF65-F5344CB8AC3E}">
        <p14:creationId xmlns:p14="http://schemas.microsoft.com/office/powerpoint/2010/main" val="87043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DD87-5DF4-1B45-8E91-1FA776BEEBFE}"/>
              </a:ext>
            </a:extLst>
          </p:cNvPr>
          <p:cNvSpPr>
            <a:spLocks noGrp="1"/>
          </p:cNvSpPr>
          <p:nvPr>
            <p:ph type="title"/>
          </p:nvPr>
        </p:nvSpPr>
        <p:spPr/>
        <p:txBody>
          <a:bodyPr/>
          <a:lstStyle/>
          <a:p>
            <a:r>
              <a:rPr lang="en-US" dirty="0"/>
              <a:t>Scraping financial data from the web</a:t>
            </a:r>
          </a:p>
        </p:txBody>
      </p:sp>
      <p:sp>
        <p:nvSpPr>
          <p:cNvPr id="3" name="Text Placeholder 2">
            <a:extLst>
              <a:ext uri="{FF2B5EF4-FFF2-40B4-BE49-F238E27FC236}">
                <a16:creationId xmlns:a16="http://schemas.microsoft.com/office/drawing/2014/main" id="{A4065E70-1447-3AF0-9E61-ECE006A47972}"/>
              </a:ext>
            </a:extLst>
          </p:cNvPr>
          <p:cNvSpPr>
            <a:spLocks noGrp="1"/>
          </p:cNvSpPr>
          <p:nvPr>
            <p:ph type="body" idx="1"/>
          </p:nvPr>
        </p:nvSpPr>
        <p:spPr>
          <a:xfrm>
            <a:off x="702736" y="1202817"/>
            <a:ext cx="6002864" cy="4498667"/>
          </a:xfrm>
        </p:spPr>
        <p:txBody>
          <a:bodyPr/>
          <a:lstStyle/>
          <a:p>
            <a:pPr marL="12700">
              <a:spcBef>
                <a:spcPts val="1000"/>
              </a:spcBef>
            </a:pPr>
            <a:r>
              <a:rPr lang="en-US" dirty="0"/>
              <a:t>If we trust the source, the internet can be a valuable repository of information for data analysis. </a:t>
            </a:r>
          </a:p>
          <a:p>
            <a:pPr marL="12700">
              <a:spcBef>
                <a:spcPts val="1000"/>
              </a:spcBef>
            </a:pPr>
            <a:endParaRPr lang="en-US" dirty="0">
              <a:effectLst/>
              <a:latin typeface="Helvetica Light" panose="020B0403020202020204" pitchFamily="34" charset="0"/>
            </a:endParaRPr>
          </a:p>
          <a:p>
            <a:pPr marL="12700">
              <a:spcBef>
                <a:spcPts val="1000"/>
              </a:spcBef>
            </a:pPr>
            <a:r>
              <a:rPr lang="en-US" dirty="0"/>
              <a:t>Within a company, particularly large ones, data is carefully managed and protected from unauthorized access (usually).</a:t>
            </a:r>
          </a:p>
          <a:p>
            <a:pPr marL="12700">
              <a:spcBef>
                <a:spcPts val="1000"/>
              </a:spcBef>
            </a:pPr>
            <a:endParaRPr lang="en-US" dirty="0">
              <a:effectLst/>
              <a:latin typeface="Helvetica Light" panose="020B0403020202020204" pitchFamily="34" charset="0"/>
            </a:endParaRPr>
          </a:p>
          <a:p>
            <a:pPr marL="12700">
              <a:spcBef>
                <a:spcPts val="1000"/>
              </a:spcBef>
            </a:pPr>
            <a:r>
              <a:rPr lang="en-US" dirty="0"/>
              <a:t>If we are authorized, we can use Python, Excel, or Power BI to connect to any of this information (usually). </a:t>
            </a:r>
          </a:p>
          <a:p>
            <a:pPr marL="12700">
              <a:spcBef>
                <a:spcPts val="1000"/>
              </a:spcBef>
            </a:pPr>
            <a:endParaRPr lang="en-US" dirty="0">
              <a:effectLst/>
              <a:latin typeface="Helvetica Light" panose="020B0403020202020204" pitchFamily="34" charset="0"/>
            </a:endParaRPr>
          </a:p>
          <a:p>
            <a:pPr marL="12700">
              <a:spcBef>
                <a:spcPts val="1000"/>
              </a:spcBef>
            </a:pPr>
            <a:r>
              <a:rPr lang="en-US" dirty="0"/>
              <a:t>We’ll begin by building a scraper of financial data using Excel.</a:t>
            </a:r>
            <a:endParaRPr lang="en-US" dirty="0">
              <a:latin typeface="Helvetica Light" panose="020B0403020202020204" pitchFamily="34" charset="0"/>
              <a:cs typeface="Georgia"/>
            </a:endParaRPr>
          </a:p>
          <a:p>
            <a:pPr marL="12700">
              <a:spcBef>
                <a:spcPts val="1000"/>
              </a:spcBef>
            </a:pPr>
            <a:endParaRPr lang="en-US" dirty="0">
              <a:latin typeface="Helvetica Light" panose="020B0403020202020204" pitchFamily="34" charset="0"/>
              <a:cs typeface="Georgia"/>
            </a:endParaRPr>
          </a:p>
        </p:txBody>
      </p:sp>
      <p:sp>
        <p:nvSpPr>
          <p:cNvPr id="4" name="object 5">
            <a:extLst>
              <a:ext uri="{FF2B5EF4-FFF2-40B4-BE49-F238E27FC236}">
                <a16:creationId xmlns:a16="http://schemas.microsoft.com/office/drawing/2014/main" id="{B9E1A11B-DF9C-FBCB-9C95-9F3777266E59}"/>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4</a:t>
            </a:fld>
            <a:endParaRPr spc="-25" dirty="0"/>
          </a:p>
        </p:txBody>
      </p:sp>
    </p:spTree>
    <p:extLst>
      <p:ext uri="{BB962C8B-B14F-4D97-AF65-F5344CB8AC3E}">
        <p14:creationId xmlns:p14="http://schemas.microsoft.com/office/powerpoint/2010/main" val="1835223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EDGAR doesn’t provide free APIs</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40</a:t>
            </a:fld>
            <a:endParaRPr spc="-25" dirty="0"/>
          </a:p>
        </p:txBody>
      </p:sp>
      <p:sp>
        <p:nvSpPr>
          <p:cNvPr id="6" name="Text Placeholder 2">
            <a:extLst>
              <a:ext uri="{FF2B5EF4-FFF2-40B4-BE49-F238E27FC236}">
                <a16:creationId xmlns:a16="http://schemas.microsoft.com/office/drawing/2014/main" id="{8ED5EF49-9DF2-018B-636C-30E7932F517C}"/>
              </a:ext>
            </a:extLst>
          </p:cNvPr>
          <p:cNvSpPr txBox="1">
            <a:spLocks/>
          </p:cNvSpPr>
          <p:nvPr/>
        </p:nvSpPr>
        <p:spPr>
          <a:xfrm>
            <a:off x="702735" y="1202817"/>
            <a:ext cx="5012265" cy="4950073"/>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lgn="l" rtl="0">
              <a:lnSpc>
                <a:spcPct val="150000"/>
              </a:lnSpc>
              <a:spcBef>
                <a:spcPts val="0"/>
              </a:spcBef>
              <a:spcAft>
                <a:spcPts val="0"/>
              </a:spcAft>
              <a:buNone/>
            </a:pPr>
            <a:r>
              <a:rPr lang="en-US" sz="1800" dirty="0">
                <a:solidFill>
                  <a:schemeClr val="dk1"/>
                </a:solidFill>
                <a:latin typeface="Helvetica Light" panose="020B0403020202020204" pitchFamily="34" charset="0"/>
              </a:rPr>
              <a:t>Four types of indexes are available:</a:t>
            </a:r>
          </a:p>
          <a:p>
            <a:pPr marL="647700" lvl="0" indent="-292100" algn="l" rtl="0">
              <a:lnSpc>
                <a:spcPct val="150000"/>
              </a:lnSpc>
              <a:spcBef>
                <a:spcPts val="800"/>
              </a:spcBef>
              <a:spcAft>
                <a:spcPts val="0"/>
              </a:spcAft>
              <a:buClr>
                <a:schemeClr val="dk1"/>
              </a:buClr>
              <a:buSzPts val="1000"/>
              <a:buChar char="●"/>
            </a:pPr>
            <a:r>
              <a:rPr lang="en-US" sz="1800" dirty="0">
                <a:solidFill>
                  <a:schemeClr val="dk1"/>
                </a:solidFill>
                <a:latin typeface="Helvetica Light" panose="020B0403020202020204" pitchFamily="34" charset="0"/>
              </a:rPr>
              <a:t>company — sorted by company name</a:t>
            </a:r>
          </a:p>
          <a:p>
            <a:pPr marL="647700" lvl="0" indent="-292100" algn="l" rtl="0">
              <a:lnSpc>
                <a:spcPct val="150000"/>
              </a:lnSpc>
              <a:spcBef>
                <a:spcPts val="0"/>
              </a:spcBef>
              <a:spcAft>
                <a:spcPts val="0"/>
              </a:spcAft>
              <a:buClr>
                <a:schemeClr val="dk1"/>
              </a:buClr>
              <a:buSzPts val="1000"/>
              <a:buChar char="●"/>
            </a:pPr>
            <a:r>
              <a:rPr lang="en-US" sz="1800" dirty="0">
                <a:solidFill>
                  <a:schemeClr val="dk1"/>
                </a:solidFill>
                <a:latin typeface="Helvetica Light" panose="020B0403020202020204" pitchFamily="34" charset="0"/>
              </a:rPr>
              <a:t>form — sorted by form type</a:t>
            </a:r>
          </a:p>
          <a:p>
            <a:pPr marL="647700" lvl="0" indent="-292100" algn="l" rtl="0">
              <a:lnSpc>
                <a:spcPct val="150000"/>
              </a:lnSpc>
              <a:spcBef>
                <a:spcPts val="0"/>
              </a:spcBef>
              <a:spcAft>
                <a:spcPts val="0"/>
              </a:spcAft>
              <a:buClr>
                <a:schemeClr val="dk1"/>
              </a:buClr>
              <a:buSzPts val="1000"/>
              <a:buChar char="●"/>
            </a:pPr>
            <a:r>
              <a:rPr lang="en-US" sz="1800" dirty="0">
                <a:solidFill>
                  <a:schemeClr val="dk1"/>
                </a:solidFill>
                <a:latin typeface="Helvetica Light" panose="020B0403020202020204" pitchFamily="34" charset="0"/>
              </a:rPr>
              <a:t>master — sorted by CIK number</a:t>
            </a:r>
          </a:p>
          <a:p>
            <a:pPr marL="647700" lvl="0" indent="-292100" algn="l" rtl="0">
              <a:lnSpc>
                <a:spcPct val="150000"/>
              </a:lnSpc>
              <a:spcBef>
                <a:spcPts val="0"/>
              </a:spcBef>
              <a:spcAft>
                <a:spcPts val="0"/>
              </a:spcAft>
              <a:buClr>
                <a:schemeClr val="dk1"/>
              </a:buClr>
              <a:buSzPts val="1000"/>
              <a:buChar char="●"/>
            </a:pPr>
            <a:r>
              <a:rPr lang="en-US" sz="1800" dirty="0">
                <a:solidFill>
                  <a:schemeClr val="dk1"/>
                </a:solidFill>
                <a:latin typeface="Helvetica Light" panose="020B0403020202020204" pitchFamily="34" charset="0"/>
              </a:rPr>
              <a:t>XBRL — list of submissions containing XBRL financial files, sorted by CIK number; these include Voluntary Filer Program submissions</a:t>
            </a:r>
          </a:p>
          <a:p>
            <a:pPr marL="7938" lvl="0" algn="l" rtl="0">
              <a:lnSpc>
                <a:spcPct val="150000"/>
              </a:lnSpc>
              <a:spcBef>
                <a:spcPts val="0"/>
              </a:spcBef>
              <a:spcAft>
                <a:spcPts val="0"/>
              </a:spcAft>
              <a:buClr>
                <a:schemeClr val="dk1"/>
              </a:buClr>
              <a:buSzPts val="1000"/>
            </a:pPr>
            <a:endParaRPr lang="en-US" dirty="0">
              <a:solidFill>
                <a:schemeClr val="dk1"/>
              </a:solidFill>
            </a:endParaRPr>
          </a:p>
          <a:p>
            <a:pPr marL="7938" algn="l" rtl="0">
              <a:spcAft>
                <a:spcPts val="600"/>
              </a:spcAft>
              <a:buClr>
                <a:schemeClr val="dk1"/>
              </a:buClr>
              <a:buSzPts val="1000"/>
            </a:pPr>
            <a:r>
              <a:rPr lang="en-US" dirty="0">
                <a:solidFill>
                  <a:srgbClr val="622D61"/>
                </a:solidFill>
              </a:rPr>
              <a:t>We are not going to build or pay for an XBRL parser in this class. The main things to remember are they are available, and they can require a lot of effort to build and maintain. </a:t>
            </a:r>
          </a:p>
        </p:txBody>
      </p:sp>
      <p:pic>
        <p:nvPicPr>
          <p:cNvPr id="2" name="Google Shape;94;p19">
            <a:extLst>
              <a:ext uri="{FF2B5EF4-FFF2-40B4-BE49-F238E27FC236}">
                <a16:creationId xmlns:a16="http://schemas.microsoft.com/office/drawing/2014/main" id="{1AD6007F-62D3-A1B2-995B-817DBAEA4331}"/>
              </a:ext>
            </a:extLst>
          </p:cNvPr>
          <p:cNvPicPr preferRelativeResize="0"/>
          <p:nvPr/>
        </p:nvPicPr>
        <p:blipFill>
          <a:blip r:embed="rId2">
            <a:alphaModFix/>
          </a:blip>
          <a:stretch>
            <a:fillRect/>
          </a:stretch>
        </p:blipFill>
        <p:spPr>
          <a:xfrm>
            <a:off x="7010400" y="980203"/>
            <a:ext cx="4083111" cy="5090768"/>
          </a:xfrm>
          <a:prstGeom prst="rect">
            <a:avLst/>
          </a:prstGeom>
          <a:noFill/>
          <a:ln>
            <a:noFill/>
          </a:ln>
          <a:effectLst>
            <a:outerShdw blurRad="57150" dist="19050" dir="5400000" algn="bl" rotWithShape="0">
              <a:srgbClr val="000000">
                <a:alpha val="50000"/>
              </a:srgbClr>
            </a:outerShdw>
          </a:effectLst>
        </p:spPr>
      </p:pic>
      <p:sp>
        <p:nvSpPr>
          <p:cNvPr id="4" name="Google Shape;95;p19">
            <a:extLst>
              <a:ext uri="{FF2B5EF4-FFF2-40B4-BE49-F238E27FC236}">
                <a16:creationId xmlns:a16="http://schemas.microsoft.com/office/drawing/2014/main" id="{FD4CF9E7-6AF7-DED9-7C1E-197AD84AD2BF}"/>
              </a:ext>
            </a:extLst>
          </p:cNvPr>
          <p:cNvSpPr txBox="1"/>
          <p:nvPr/>
        </p:nvSpPr>
        <p:spPr>
          <a:xfrm rot="1223385">
            <a:off x="8607285" y="3151880"/>
            <a:ext cx="241960" cy="461904"/>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000" dirty="0">
                <a:solidFill>
                  <a:srgbClr val="38761D"/>
                </a:solidFill>
              </a:rPr>
              <a:t>✓</a:t>
            </a:r>
            <a:endParaRPr sz="3400" dirty="0">
              <a:solidFill>
                <a:srgbClr val="38761D"/>
              </a:solidFill>
            </a:endParaRPr>
          </a:p>
        </p:txBody>
      </p:sp>
    </p:spTree>
    <p:extLst>
      <p:ext uri="{BB962C8B-B14F-4D97-AF65-F5344CB8AC3E}">
        <p14:creationId xmlns:p14="http://schemas.microsoft.com/office/powerpoint/2010/main" val="435525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EDGAR doesn’t provide free APIs</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41</a:t>
            </a:fld>
            <a:endParaRPr spc="-25" dirty="0"/>
          </a:p>
        </p:txBody>
      </p:sp>
      <p:sp>
        <p:nvSpPr>
          <p:cNvPr id="7" name="Google Shape;103;p20">
            <a:extLst>
              <a:ext uri="{FF2B5EF4-FFF2-40B4-BE49-F238E27FC236}">
                <a16:creationId xmlns:a16="http://schemas.microsoft.com/office/drawing/2014/main" id="{61668C9F-3941-40B0-2A90-343ED89051EE}"/>
              </a:ext>
            </a:extLst>
          </p:cNvPr>
          <p:cNvSpPr txBox="1">
            <a:spLocks noGrp="1"/>
          </p:cNvSpPr>
          <p:nvPr>
            <p:ph type="body" idx="1"/>
          </p:nvPr>
        </p:nvSpPr>
        <p:spPr>
          <a:xfrm>
            <a:off x="6043464" y="2209800"/>
            <a:ext cx="3801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300" u="sng" dirty="0">
                <a:solidFill>
                  <a:schemeClr val="hlink"/>
                </a:solidFill>
                <a:hlinkClick r:id="rId2"/>
              </a:rPr>
              <a:t>https://www.sec.gov/edgar/searchedgar/cik.htm</a:t>
            </a:r>
            <a:endParaRPr sz="1300" dirty="0"/>
          </a:p>
        </p:txBody>
      </p:sp>
      <p:sp>
        <p:nvSpPr>
          <p:cNvPr id="8" name="Google Shape;104;p20">
            <a:extLst>
              <a:ext uri="{FF2B5EF4-FFF2-40B4-BE49-F238E27FC236}">
                <a16:creationId xmlns:a16="http://schemas.microsoft.com/office/drawing/2014/main" id="{D7307170-9D15-406F-4ECF-E4C36559DEED}"/>
              </a:ext>
            </a:extLst>
          </p:cNvPr>
          <p:cNvSpPr txBox="1">
            <a:spLocks/>
          </p:cNvSpPr>
          <p:nvPr/>
        </p:nvSpPr>
        <p:spPr>
          <a:xfrm>
            <a:off x="1776264" y="2209800"/>
            <a:ext cx="3801600" cy="3416400"/>
          </a:xfrm>
          <a:prstGeom prst="rect">
            <a:avLst/>
          </a:prstGeom>
        </p:spPr>
        <p:txBody>
          <a:bodyPr spcFirstLastPara="1" wrap="square" lIns="91425" tIns="91425" rIns="91425" bIns="91425" anchor="t" anchorCtr="0">
            <a:norm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spcAft>
                <a:spcPts val="1200"/>
              </a:spcAft>
            </a:pPr>
            <a:r>
              <a:rPr lang="en-US" sz="1300" u="sng" dirty="0">
                <a:solidFill>
                  <a:schemeClr val="hlink"/>
                </a:solidFill>
                <a:hlinkClick r:id="rId3"/>
              </a:rPr>
              <a:t>https://www.sec.gov/Archives/edgar/full-index/</a:t>
            </a:r>
            <a:endParaRPr lang="en-US" sz="1300" dirty="0"/>
          </a:p>
        </p:txBody>
      </p:sp>
      <p:pic>
        <p:nvPicPr>
          <p:cNvPr id="9" name="Google Shape;105;p20">
            <a:extLst>
              <a:ext uri="{FF2B5EF4-FFF2-40B4-BE49-F238E27FC236}">
                <a16:creationId xmlns:a16="http://schemas.microsoft.com/office/drawing/2014/main" id="{0FC9CE37-F84D-05D3-44BA-984A9F9897DE}"/>
              </a:ext>
            </a:extLst>
          </p:cNvPr>
          <p:cNvPicPr preferRelativeResize="0"/>
          <p:nvPr/>
        </p:nvPicPr>
        <p:blipFill>
          <a:blip r:embed="rId4">
            <a:alphaModFix/>
          </a:blip>
          <a:stretch>
            <a:fillRect/>
          </a:stretch>
        </p:blipFill>
        <p:spPr>
          <a:xfrm>
            <a:off x="1384236" y="3007422"/>
            <a:ext cx="2526300" cy="1142025"/>
          </a:xfrm>
          <a:prstGeom prst="rect">
            <a:avLst/>
          </a:prstGeom>
          <a:noFill/>
          <a:ln>
            <a:noFill/>
          </a:ln>
          <a:effectLst>
            <a:outerShdw blurRad="57150" dist="19050" dir="5400000" algn="bl" rotWithShape="0">
              <a:srgbClr val="000000">
                <a:alpha val="50000"/>
              </a:srgbClr>
            </a:outerShdw>
          </a:effectLst>
        </p:spPr>
      </p:pic>
      <p:pic>
        <p:nvPicPr>
          <p:cNvPr id="10" name="Google Shape;106;p20">
            <a:extLst>
              <a:ext uri="{FF2B5EF4-FFF2-40B4-BE49-F238E27FC236}">
                <a16:creationId xmlns:a16="http://schemas.microsoft.com/office/drawing/2014/main" id="{9211A772-88CD-62AA-1448-ABCE80F8B3C8}"/>
              </a:ext>
            </a:extLst>
          </p:cNvPr>
          <p:cNvPicPr preferRelativeResize="0"/>
          <p:nvPr/>
        </p:nvPicPr>
        <p:blipFill>
          <a:blip r:embed="rId5">
            <a:alphaModFix/>
          </a:blip>
          <a:stretch>
            <a:fillRect/>
          </a:stretch>
        </p:blipFill>
        <p:spPr>
          <a:xfrm>
            <a:off x="2124830" y="3471475"/>
            <a:ext cx="2467674" cy="1011975"/>
          </a:xfrm>
          <a:prstGeom prst="rect">
            <a:avLst/>
          </a:prstGeom>
          <a:noFill/>
          <a:ln>
            <a:noFill/>
          </a:ln>
          <a:effectLst>
            <a:outerShdw blurRad="57150" dist="19050" dir="5400000" algn="bl" rotWithShape="0">
              <a:srgbClr val="000000">
                <a:alpha val="50000"/>
              </a:srgbClr>
            </a:outerShdw>
          </a:effectLst>
        </p:spPr>
      </p:pic>
      <p:pic>
        <p:nvPicPr>
          <p:cNvPr id="11" name="Google Shape;107;p20">
            <a:extLst>
              <a:ext uri="{FF2B5EF4-FFF2-40B4-BE49-F238E27FC236}">
                <a16:creationId xmlns:a16="http://schemas.microsoft.com/office/drawing/2014/main" id="{62D6A68F-2A47-90DF-3C97-7925FAC05561}"/>
              </a:ext>
            </a:extLst>
          </p:cNvPr>
          <p:cNvPicPr preferRelativeResize="0"/>
          <p:nvPr/>
        </p:nvPicPr>
        <p:blipFill>
          <a:blip r:embed="rId6">
            <a:alphaModFix/>
          </a:blip>
          <a:stretch>
            <a:fillRect/>
          </a:stretch>
        </p:blipFill>
        <p:spPr>
          <a:xfrm>
            <a:off x="3042683" y="3801300"/>
            <a:ext cx="2435126" cy="1615724"/>
          </a:xfrm>
          <a:prstGeom prst="rect">
            <a:avLst/>
          </a:prstGeom>
          <a:noFill/>
          <a:ln>
            <a:noFill/>
          </a:ln>
          <a:effectLst>
            <a:outerShdw blurRad="57150" dist="19050" dir="5400000" algn="bl" rotWithShape="0">
              <a:srgbClr val="000000">
                <a:alpha val="50000"/>
              </a:srgbClr>
            </a:outerShdw>
          </a:effectLst>
        </p:spPr>
      </p:pic>
      <p:pic>
        <p:nvPicPr>
          <p:cNvPr id="12" name="Google Shape;108;p20">
            <a:extLst>
              <a:ext uri="{FF2B5EF4-FFF2-40B4-BE49-F238E27FC236}">
                <a16:creationId xmlns:a16="http://schemas.microsoft.com/office/drawing/2014/main" id="{FBD020DA-FDC6-8CA7-7E2B-FFCA21842426}"/>
              </a:ext>
            </a:extLst>
          </p:cNvPr>
          <p:cNvPicPr preferRelativeResize="0"/>
          <p:nvPr/>
        </p:nvPicPr>
        <p:blipFill>
          <a:blip r:embed="rId7">
            <a:alphaModFix/>
          </a:blip>
          <a:stretch>
            <a:fillRect/>
          </a:stretch>
        </p:blipFill>
        <p:spPr>
          <a:xfrm>
            <a:off x="6781800" y="2743200"/>
            <a:ext cx="2324925" cy="2632025"/>
          </a:xfrm>
          <a:prstGeom prst="rect">
            <a:avLst/>
          </a:prstGeom>
          <a:noFill/>
          <a:ln>
            <a:noFill/>
          </a:ln>
          <a:effectLst>
            <a:outerShdw blurRad="57150" dist="19050" dir="5400000" algn="bl" rotWithShape="0">
              <a:srgbClr val="000000">
                <a:alpha val="50000"/>
              </a:srgbClr>
            </a:outerShdw>
          </a:effectLst>
        </p:spPr>
      </p:pic>
      <p:sp>
        <p:nvSpPr>
          <p:cNvPr id="15" name="Text Placeholder 2">
            <a:extLst>
              <a:ext uri="{FF2B5EF4-FFF2-40B4-BE49-F238E27FC236}">
                <a16:creationId xmlns:a16="http://schemas.microsoft.com/office/drawing/2014/main" id="{43704536-5DFB-67D3-0A87-6FF2B12C82B8}"/>
              </a:ext>
            </a:extLst>
          </p:cNvPr>
          <p:cNvSpPr txBox="1">
            <a:spLocks/>
          </p:cNvSpPr>
          <p:nvPr/>
        </p:nvSpPr>
        <p:spPr>
          <a:xfrm>
            <a:off x="702735" y="1202817"/>
            <a:ext cx="10544045" cy="553998"/>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lgn="l" rtl="0">
              <a:spcBef>
                <a:spcPts val="0"/>
              </a:spcBef>
              <a:spcAft>
                <a:spcPts val="600"/>
              </a:spcAft>
              <a:buNone/>
            </a:pPr>
            <a:r>
              <a:rPr lang="en" sz="1800" dirty="0"/>
              <a:t>If you know how to navigate these two sites and replace URL values, you can look up any disclosure from any period without needing to parse XBRL.</a:t>
            </a:r>
            <a:endParaRPr lang="en-US" dirty="0"/>
          </a:p>
        </p:txBody>
      </p:sp>
    </p:spTree>
    <p:extLst>
      <p:ext uri="{BB962C8B-B14F-4D97-AF65-F5344CB8AC3E}">
        <p14:creationId xmlns:p14="http://schemas.microsoft.com/office/powerpoint/2010/main" val="2597206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1</a:t>
            </a:r>
            <a:r>
              <a:rPr lang="en" baseline="30000" dirty="0"/>
              <a:t>st</a:t>
            </a:r>
            <a:r>
              <a:rPr lang="en" dirty="0"/>
              <a:t> step – extract reference data from EDGAR</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42</a:t>
            </a:fld>
            <a:endParaRPr spc="-25" dirty="0"/>
          </a:p>
        </p:txBody>
      </p:sp>
      <p:sp>
        <p:nvSpPr>
          <p:cNvPr id="15" name="Text Placeholder 2">
            <a:extLst>
              <a:ext uri="{FF2B5EF4-FFF2-40B4-BE49-F238E27FC236}">
                <a16:creationId xmlns:a16="http://schemas.microsoft.com/office/drawing/2014/main" id="{43704536-5DFB-67D3-0A87-6FF2B12C82B8}"/>
              </a:ext>
            </a:extLst>
          </p:cNvPr>
          <p:cNvSpPr txBox="1">
            <a:spLocks/>
          </p:cNvSpPr>
          <p:nvPr/>
        </p:nvSpPr>
        <p:spPr>
          <a:xfrm>
            <a:off x="702735" y="1202817"/>
            <a:ext cx="10544045" cy="276999"/>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0" indent="0" algn="l" rtl="0">
              <a:spcBef>
                <a:spcPts val="0"/>
              </a:spcBef>
              <a:spcAft>
                <a:spcPts val="600"/>
              </a:spcAft>
              <a:buNone/>
            </a:pPr>
            <a:r>
              <a:rPr lang="en" sz="1800" dirty="0"/>
              <a:t>We can use the data from the </a:t>
            </a:r>
            <a:r>
              <a:rPr lang="en" sz="1800" dirty="0" err="1"/>
              <a:t>Master.idx</a:t>
            </a:r>
            <a:r>
              <a:rPr lang="en" sz="1800" dirty="0"/>
              <a:t> files to retrieve the filings we want.</a:t>
            </a:r>
            <a:endParaRPr lang="en-US" dirty="0"/>
          </a:p>
        </p:txBody>
      </p:sp>
      <p:pic>
        <p:nvPicPr>
          <p:cNvPr id="6" name="Google Shape;113;p21">
            <a:extLst>
              <a:ext uri="{FF2B5EF4-FFF2-40B4-BE49-F238E27FC236}">
                <a16:creationId xmlns:a16="http://schemas.microsoft.com/office/drawing/2014/main" id="{85125CCC-F8B5-E6BC-581E-D92015ACD589}"/>
              </a:ext>
            </a:extLst>
          </p:cNvPr>
          <p:cNvPicPr preferRelativeResize="0"/>
          <p:nvPr/>
        </p:nvPicPr>
        <p:blipFill>
          <a:blip r:embed="rId2">
            <a:alphaModFix/>
          </a:blip>
          <a:stretch>
            <a:fillRect/>
          </a:stretch>
        </p:blipFill>
        <p:spPr>
          <a:xfrm>
            <a:off x="4267200" y="1922516"/>
            <a:ext cx="5616949" cy="2696400"/>
          </a:xfrm>
          <a:prstGeom prst="rect">
            <a:avLst/>
          </a:prstGeom>
          <a:noFill/>
          <a:ln>
            <a:noFill/>
          </a:ln>
          <a:effectLst>
            <a:outerShdw blurRad="57150" dist="19050" dir="5400000" algn="bl" rotWithShape="0">
              <a:srgbClr val="000000">
                <a:alpha val="50000"/>
              </a:srgbClr>
            </a:outerShdw>
          </a:effectLst>
        </p:spPr>
      </p:pic>
      <p:pic>
        <p:nvPicPr>
          <p:cNvPr id="13" name="Google Shape;115;p21">
            <a:extLst>
              <a:ext uri="{FF2B5EF4-FFF2-40B4-BE49-F238E27FC236}">
                <a16:creationId xmlns:a16="http://schemas.microsoft.com/office/drawing/2014/main" id="{AA1267AE-F815-62B7-1105-BDC514D1FB5B}"/>
              </a:ext>
            </a:extLst>
          </p:cNvPr>
          <p:cNvPicPr preferRelativeResize="0"/>
          <p:nvPr/>
        </p:nvPicPr>
        <p:blipFill>
          <a:blip r:embed="rId3">
            <a:alphaModFix/>
          </a:blip>
          <a:stretch>
            <a:fillRect/>
          </a:stretch>
        </p:blipFill>
        <p:spPr>
          <a:xfrm>
            <a:off x="1476125" y="1922515"/>
            <a:ext cx="2289425" cy="1439250"/>
          </a:xfrm>
          <a:prstGeom prst="rect">
            <a:avLst/>
          </a:prstGeom>
          <a:noFill/>
          <a:ln>
            <a:noFill/>
          </a:ln>
          <a:effectLst>
            <a:outerShdw blurRad="57150" dist="19050" dir="5400000" algn="bl" rotWithShape="0">
              <a:srgbClr val="000000">
                <a:alpha val="50000"/>
              </a:srgbClr>
            </a:outerShdw>
          </a:effectLst>
        </p:spPr>
      </p:pic>
      <p:sp>
        <p:nvSpPr>
          <p:cNvPr id="14" name="Google Shape;116;p21">
            <a:extLst>
              <a:ext uri="{FF2B5EF4-FFF2-40B4-BE49-F238E27FC236}">
                <a16:creationId xmlns:a16="http://schemas.microsoft.com/office/drawing/2014/main" id="{A60F6E57-A97C-4959-33FE-1FE9909D4240}"/>
              </a:ext>
            </a:extLst>
          </p:cNvPr>
          <p:cNvSpPr/>
          <p:nvPr/>
        </p:nvSpPr>
        <p:spPr>
          <a:xfrm>
            <a:off x="4296900" y="4343340"/>
            <a:ext cx="362400" cy="108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Light" panose="020B0403020202020204" pitchFamily="34" charset="0"/>
            </a:endParaRPr>
          </a:p>
        </p:txBody>
      </p:sp>
      <p:sp>
        <p:nvSpPr>
          <p:cNvPr id="16" name="Google Shape;117;p21">
            <a:extLst>
              <a:ext uri="{FF2B5EF4-FFF2-40B4-BE49-F238E27FC236}">
                <a16:creationId xmlns:a16="http://schemas.microsoft.com/office/drawing/2014/main" id="{CE258B07-AB6F-7D5A-9F79-78A806352BB3}"/>
              </a:ext>
            </a:extLst>
          </p:cNvPr>
          <p:cNvSpPr/>
          <p:nvPr/>
        </p:nvSpPr>
        <p:spPr>
          <a:xfrm>
            <a:off x="5604425" y="4343340"/>
            <a:ext cx="246000" cy="108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Light" panose="020B0403020202020204" pitchFamily="34" charset="0"/>
            </a:endParaRPr>
          </a:p>
        </p:txBody>
      </p:sp>
      <p:sp>
        <p:nvSpPr>
          <p:cNvPr id="17" name="Google Shape;118;p21">
            <a:extLst>
              <a:ext uri="{FF2B5EF4-FFF2-40B4-BE49-F238E27FC236}">
                <a16:creationId xmlns:a16="http://schemas.microsoft.com/office/drawing/2014/main" id="{46753915-8288-E250-D2FB-5D529BFAABB2}"/>
              </a:ext>
            </a:extLst>
          </p:cNvPr>
          <p:cNvSpPr/>
          <p:nvPr/>
        </p:nvSpPr>
        <p:spPr>
          <a:xfrm>
            <a:off x="7336200" y="4343340"/>
            <a:ext cx="995400" cy="108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Light" panose="020B0403020202020204" pitchFamily="34" charset="0"/>
            </a:endParaRPr>
          </a:p>
        </p:txBody>
      </p:sp>
      <p:sp>
        <p:nvSpPr>
          <p:cNvPr id="18" name="Google Shape;119;p21">
            <a:extLst>
              <a:ext uri="{FF2B5EF4-FFF2-40B4-BE49-F238E27FC236}">
                <a16:creationId xmlns:a16="http://schemas.microsoft.com/office/drawing/2014/main" id="{53D2E08E-111D-FCCA-80FD-B7A202C7EABF}"/>
              </a:ext>
            </a:extLst>
          </p:cNvPr>
          <p:cNvSpPr txBox="1"/>
          <p:nvPr/>
        </p:nvSpPr>
        <p:spPr>
          <a:xfrm>
            <a:off x="3765550" y="4768615"/>
            <a:ext cx="1586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622D61"/>
                </a:solidFill>
                <a:latin typeface="Helvetica Light" panose="020B0403020202020204" pitchFamily="34" charset="0"/>
              </a:rPr>
              <a:t>CIK Number</a:t>
            </a:r>
            <a:endParaRPr dirty="0">
              <a:solidFill>
                <a:srgbClr val="622D61"/>
              </a:solidFill>
              <a:latin typeface="Helvetica Light" panose="020B0403020202020204" pitchFamily="34" charset="0"/>
            </a:endParaRPr>
          </a:p>
          <a:p>
            <a:pPr marL="0" lvl="0" indent="0" algn="l" rtl="0">
              <a:spcBef>
                <a:spcPts val="0"/>
              </a:spcBef>
              <a:spcAft>
                <a:spcPts val="0"/>
              </a:spcAft>
              <a:buNone/>
            </a:pPr>
            <a:r>
              <a:rPr lang="en" sz="1000" dirty="0">
                <a:latin typeface="Helvetica Light" panose="020B0403020202020204" pitchFamily="34" charset="0"/>
              </a:rPr>
              <a:t>Central Index Number</a:t>
            </a:r>
            <a:endParaRPr sz="1000" dirty="0">
              <a:latin typeface="Helvetica Light" panose="020B0403020202020204" pitchFamily="34" charset="0"/>
            </a:endParaRPr>
          </a:p>
        </p:txBody>
      </p:sp>
      <p:sp>
        <p:nvSpPr>
          <p:cNvPr id="19" name="Google Shape;120;p21">
            <a:extLst>
              <a:ext uri="{FF2B5EF4-FFF2-40B4-BE49-F238E27FC236}">
                <a16:creationId xmlns:a16="http://schemas.microsoft.com/office/drawing/2014/main" id="{E86EDB02-0AFA-134E-05A7-F29BA3031A56}"/>
              </a:ext>
            </a:extLst>
          </p:cNvPr>
          <p:cNvSpPr txBox="1"/>
          <p:nvPr/>
        </p:nvSpPr>
        <p:spPr>
          <a:xfrm>
            <a:off x="5289550" y="4768615"/>
            <a:ext cx="1803300" cy="7694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622D61"/>
                </a:solidFill>
                <a:latin typeface="Helvetica Light" panose="020B0403020202020204" pitchFamily="34" charset="0"/>
              </a:rPr>
              <a:t>Filing Type</a:t>
            </a:r>
            <a:endParaRPr dirty="0">
              <a:solidFill>
                <a:srgbClr val="622D61"/>
              </a:solidFill>
              <a:latin typeface="Helvetica Light" panose="020B0403020202020204" pitchFamily="34" charset="0"/>
            </a:endParaRPr>
          </a:p>
          <a:p>
            <a:pPr marL="0" lvl="0" indent="0" algn="l" rtl="0">
              <a:spcBef>
                <a:spcPts val="0"/>
              </a:spcBef>
              <a:spcAft>
                <a:spcPts val="0"/>
              </a:spcAft>
              <a:buNone/>
            </a:pPr>
            <a:r>
              <a:rPr lang="en" sz="1000" dirty="0">
                <a:latin typeface="Helvetica Light" panose="020B0403020202020204" pitchFamily="34" charset="0"/>
              </a:rPr>
              <a:t>Most often we’re interested in 10-K or 10-Q</a:t>
            </a:r>
            <a:endParaRPr sz="1000" dirty="0">
              <a:latin typeface="Helvetica Light" panose="020B0403020202020204" pitchFamily="34" charset="0"/>
            </a:endParaRPr>
          </a:p>
        </p:txBody>
      </p:sp>
      <p:sp>
        <p:nvSpPr>
          <p:cNvPr id="20" name="Google Shape;121;p21">
            <a:extLst>
              <a:ext uri="{FF2B5EF4-FFF2-40B4-BE49-F238E27FC236}">
                <a16:creationId xmlns:a16="http://schemas.microsoft.com/office/drawing/2014/main" id="{178198BF-0AB3-3ABA-4D1C-AD75B55B9A52}"/>
              </a:ext>
            </a:extLst>
          </p:cNvPr>
          <p:cNvSpPr txBox="1"/>
          <p:nvPr/>
        </p:nvSpPr>
        <p:spPr>
          <a:xfrm>
            <a:off x="7312350" y="4768615"/>
            <a:ext cx="2381700" cy="7694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622D61"/>
                </a:solidFill>
                <a:latin typeface="Helvetica Light" panose="020B0403020202020204" pitchFamily="34" charset="0"/>
              </a:rPr>
              <a:t>Accession Number</a:t>
            </a:r>
            <a:endParaRPr dirty="0">
              <a:solidFill>
                <a:srgbClr val="622D61"/>
              </a:solidFill>
              <a:latin typeface="Helvetica Light" panose="020B0403020202020204" pitchFamily="34" charset="0"/>
            </a:endParaRPr>
          </a:p>
          <a:p>
            <a:pPr marL="0" lvl="0" indent="0" algn="l" rtl="0">
              <a:spcBef>
                <a:spcPts val="0"/>
              </a:spcBef>
              <a:spcAft>
                <a:spcPts val="0"/>
              </a:spcAft>
              <a:buNone/>
            </a:pPr>
            <a:r>
              <a:rPr lang="en" sz="1000" dirty="0">
                <a:latin typeface="Helvetica Light" panose="020B0403020202020204" pitchFamily="34" charset="0"/>
              </a:rPr>
              <a:t>A unique identifier lacking a predictable value 😡 </a:t>
            </a:r>
            <a:endParaRPr sz="1000" dirty="0">
              <a:latin typeface="Helvetica Light" panose="020B0403020202020204" pitchFamily="34" charset="0"/>
            </a:endParaRPr>
          </a:p>
        </p:txBody>
      </p:sp>
      <p:sp>
        <p:nvSpPr>
          <p:cNvPr id="21" name="Google Shape;122;p21">
            <a:extLst>
              <a:ext uri="{FF2B5EF4-FFF2-40B4-BE49-F238E27FC236}">
                <a16:creationId xmlns:a16="http://schemas.microsoft.com/office/drawing/2014/main" id="{D1DA36ED-5161-2ACA-B464-F85D85985B12}"/>
              </a:ext>
            </a:extLst>
          </p:cNvPr>
          <p:cNvSpPr txBox="1"/>
          <p:nvPr/>
        </p:nvSpPr>
        <p:spPr>
          <a:xfrm>
            <a:off x="1476125" y="3568215"/>
            <a:ext cx="2289300" cy="13541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622D61"/>
                </a:solidFill>
                <a:latin typeface="Helvetica Light" panose="020B0403020202020204" pitchFamily="34" charset="0"/>
              </a:rPr>
              <a:t>Consolidated .</a:t>
            </a:r>
            <a:r>
              <a:rPr lang="en" dirty="0" err="1">
                <a:solidFill>
                  <a:srgbClr val="622D61"/>
                </a:solidFill>
                <a:latin typeface="Helvetica Light" panose="020B0403020202020204" pitchFamily="34" charset="0"/>
              </a:rPr>
              <a:t>idx</a:t>
            </a:r>
            <a:r>
              <a:rPr lang="en" dirty="0">
                <a:solidFill>
                  <a:srgbClr val="622D61"/>
                </a:solidFill>
                <a:latin typeface="Helvetica Light" panose="020B0403020202020204" pitchFamily="34" charset="0"/>
              </a:rPr>
              <a:t> Files </a:t>
            </a:r>
            <a:endParaRPr dirty="0">
              <a:solidFill>
                <a:srgbClr val="622D61"/>
              </a:solidFill>
              <a:latin typeface="Helvetica Light" panose="020B0403020202020204" pitchFamily="34" charset="0"/>
            </a:endParaRPr>
          </a:p>
          <a:p>
            <a:pPr marL="0" lvl="0" indent="0" algn="l" rtl="0">
              <a:spcBef>
                <a:spcPts val="0"/>
              </a:spcBef>
              <a:spcAft>
                <a:spcPts val="0"/>
              </a:spcAft>
              <a:buNone/>
            </a:pPr>
            <a:r>
              <a:rPr lang="en" sz="1000" dirty="0">
                <a:solidFill>
                  <a:schemeClr val="tx1"/>
                </a:solidFill>
                <a:latin typeface="Helvetica Light" panose="020B0403020202020204" pitchFamily="34" charset="0"/>
              </a:rPr>
              <a:t>I’ve reformatted these and provided them in a zip file. They’re also in your Lesson 10 Workbook, in the “Reference Data” tab.</a:t>
            </a:r>
            <a:endParaRPr sz="1000" dirty="0">
              <a:solidFill>
                <a:schemeClr val="tx1"/>
              </a:solidFill>
              <a:latin typeface="Helvetica Light" panose="020B0403020202020204" pitchFamily="34" charset="0"/>
            </a:endParaRPr>
          </a:p>
        </p:txBody>
      </p:sp>
    </p:spTree>
    <p:extLst>
      <p:ext uri="{BB962C8B-B14F-4D97-AF65-F5344CB8AC3E}">
        <p14:creationId xmlns:p14="http://schemas.microsoft.com/office/powerpoint/2010/main" val="3653948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1</a:t>
            </a:r>
            <a:r>
              <a:rPr lang="en" baseline="30000" dirty="0"/>
              <a:t>st</a:t>
            </a:r>
            <a:r>
              <a:rPr lang="en" dirty="0"/>
              <a:t> step – extract reference data from </a:t>
            </a:r>
            <a:r>
              <a:rPr lang="en" dirty="0" err="1"/>
              <a:t>Master.idx</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43</a:t>
            </a:fld>
            <a:endParaRPr spc="-25" dirty="0"/>
          </a:p>
        </p:txBody>
      </p:sp>
      <p:sp>
        <p:nvSpPr>
          <p:cNvPr id="15" name="Text Placeholder 2">
            <a:extLst>
              <a:ext uri="{FF2B5EF4-FFF2-40B4-BE49-F238E27FC236}">
                <a16:creationId xmlns:a16="http://schemas.microsoft.com/office/drawing/2014/main" id="{43704536-5DFB-67D3-0A87-6FF2B12C82B8}"/>
              </a:ext>
            </a:extLst>
          </p:cNvPr>
          <p:cNvSpPr txBox="1">
            <a:spLocks/>
          </p:cNvSpPr>
          <p:nvPr/>
        </p:nvSpPr>
        <p:spPr>
          <a:xfrm>
            <a:off x="702735" y="1202817"/>
            <a:ext cx="5240865" cy="2400657"/>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38" lvl="0" algn="l" rtl="0">
              <a:spcBef>
                <a:spcPts val="0"/>
              </a:spcBef>
              <a:spcAft>
                <a:spcPts val="0"/>
              </a:spcAft>
              <a:buClr>
                <a:srgbClr val="000000"/>
              </a:buClr>
              <a:buSzPts val="1800"/>
            </a:pPr>
            <a:r>
              <a:rPr lang="en-US" dirty="0">
                <a:solidFill>
                  <a:srgbClr val="000000"/>
                </a:solidFill>
                <a:latin typeface="Helvetica Light" panose="020B0403020202020204" pitchFamily="34" charset="0"/>
              </a:rPr>
              <a:t>Here is what we must do to use the accession numbers to our advantage:</a:t>
            </a:r>
          </a:p>
          <a:p>
            <a:pPr marL="7938" lvl="0" algn="l" rtl="0">
              <a:spcBef>
                <a:spcPts val="1200"/>
              </a:spcBef>
              <a:spcAft>
                <a:spcPts val="0"/>
              </a:spcAft>
            </a:pPr>
            <a:endParaRPr lang="en-US" dirty="0">
              <a:solidFill>
                <a:srgbClr val="000000"/>
              </a:solidFill>
              <a:latin typeface="Helvetica Light" panose="020B0403020202020204" pitchFamily="34" charset="0"/>
            </a:endParaRPr>
          </a:p>
          <a:p>
            <a:pPr marL="293688" lvl="1" indent="-285750" algn="l" rtl="0">
              <a:spcBef>
                <a:spcPts val="1200"/>
              </a:spcBef>
              <a:spcAft>
                <a:spcPts val="1200"/>
              </a:spcAft>
              <a:buClr>
                <a:srgbClr val="000000"/>
              </a:buClr>
              <a:buSzPts val="1400"/>
              <a:buFont typeface="Arial" panose="020B0604020202020204" pitchFamily="34" charset="0"/>
              <a:buChar char="•"/>
            </a:pPr>
            <a:r>
              <a:rPr lang="en-US" dirty="0">
                <a:solidFill>
                  <a:schemeClr val="dk1"/>
                </a:solidFill>
                <a:latin typeface="Helvetica Light" panose="020B0403020202020204" pitchFamily="34" charset="0"/>
              </a:rPr>
              <a:t>Aggregate the (1) time period, (2) CIK, and (3) accession number</a:t>
            </a:r>
          </a:p>
          <a:p>
            <a:pPr marL="293688" lvl="1" indent="-285750" algn="l" rtl="0">
              <a:spcBef>
                <a:spcPts val="0"/>
              </a:spcBef>
              <a:spcAft>
                <a:spcPts val="1200"/>
              </a:spcAft>
              <a:buClr>
                <a:srgbClr val="000000"/>
              </a:buClr>
              <a:buSzPts val="1400"/>
              <a:buFont typeface="Arial" panose="020B0604020202020204" pitchFamily="34" charset="0"/>
              <a:buChar char="•"/>
            </a:pPr>
            <a:r>
              <a:rPr lang="en-US" dirty="0">
                <a:solidFill>
                  <a:srgbClr val="000000"/>
                </a:solidFill>
                <a:latin typeface="Helvetica Light" panose="020B0403020202020204" pitchFamily="34" charset="0"/>
              </a:rPr>
              <a:t>Determine what a URL containing the complete Financial Statements will be using those values</a:t>
            </a:r>
          </a:p>
        </p:txBody>
      </p:sp>
      <p:pic>
        <p:nvPicPr>
          <p:cNvPr id="2" name="Google Shape;128;p22">
            <a:extLst>
              <a:ext uri="{FF2B5EF4-FFF2-40B4-BE49-F238E27FC236}">
                <a16:creationId xmlns:a16="http://schemas.microsoft.com/office/drawing/2014/main" id="{CD054381-95AC-EC4F-8A99-DE2C7E622375}"/>
              </a:ext>
            </a:extLst>
          </p:cNvPr>
          <p:cNvPicPr preferRelativeResize="0"/>
          <p:nvPr/>
        </p:nvPicPr>
        <p:blipFill>
          <a:blip r:embed="rId2">
            <a:alphaModFix/>
          </a:blip>
          <a:stretch>
            <a:fillRect/>
          </a:stretch>
        </p:blipFill>
        <p:spPr>
          <a:xfrm>
            <a:off x="6629400" y="1580766"/>
            <a:ext cx="4429028" cy="382097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755637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2</a:t>
            </a:r>
            <a:r>
              <a:rPr lang="en" baseline="30000" dirty="0"/>
              <a:t>nd</a:t>
            </a:r>
            <a:r>
              <a:rPr lang="en" dirty="0"/>
              <a:t> step – find the valuable links on these pages</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44</a:t>
            </a:fld>
            <a:endParaRPr spc="-25" dirty="0"/>
          </a:p>
        </p:txBody>
      </p:sp>
      <p:sp>
        <p:nvSpPr>
          <p:cNvPr id="15" name="Text Placeholder 2">
            <a:extLst>
              <a:ext uri="{FF2B5EF4-FFF2-40B4-BE49-F238E27FC236}">
                <a16:creationId xmlns:a16="http://schemas.microsoft.com/office/drawing/2014/main" id="{43704536-5DFB-67D3-0A87-6FF2B12C82B8}"/>
              </a:ext>
            </a:extLst>
          </p:cNvPr>
          <p:cNvSpPr txBox="1">
            <a:spLocks/>
          </p:cNvSpPr>
          <p:nvPr/>
        </p:nvSpPr>
        <p:spPr>
          <a:xfrm>
            <a:off x="702735" y="1202817"/>
            <a:ext cx="4402665" cy="3508653"/>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38" lvl="0" algn="l" rtl="0">
              <a:spcBef>
                <a:spcPts val="0"/>
              </a:spcBef>
              <a:spcAft>
                <a:spcPts val="0"/>
              </a:spcAft>
              <a:buClr>
                <a:srgbClr val="000000"/>
              </a:buClr>
              <a:buSzPts val="1800"/>
            </a:pPr>
            <a:r>
              <a:rPr lang="en-US" dirty="0">
                <a:solidFill>
                  <a:srgbClr val="000000"/>
                </a:solidFill>
                <a:latin typeface="Helvetica Light" panose="020B0403020202020204" pitchFamily="34" charset="0"/>
              </a:rPr>
              <a:t>With a little work, we can retrieve the aggregated financial statements in a single workbook.</a:t>
            </a:r>
          </a:p>
          <a:p>
            <a:pPr marL="7938" lvl="0" algn="l" rtl="0">
              <a:spcBef>
                <a:spcPts val="0"/>
              </a:spcBef>
              <a:spcAft>
                <a:spcPts val="0"/>
              </a:spcAft>
              <a:buClr>
                <a:srgbClr val="000000"/>
              </a:buClr>
              <a:buSzPts val="1800"/>
            </a:pPr>
            <a:endParaRPr lang="en-US" dirty="0">
              <a:solidFill>
                <a:srgbClr val="000000"/>
              </a:solidFill>
            </a:endParaRPr>
          </a:p>
          <a:p>
            <a:pPr marL="7938" lvl="0" algn="l" rtl="0">
              <a:spcBef>
                <a:spcPts val="0"/>
              </a:spcBef>
              <a:spcAft>
                <a:spcPts val="1200"/>
              </a:spcAft>
              <a:buClr>
                <a:srgbClr val="000000"/>
              </a:buClr>
              <a:buSzPts val="1800"/>
            </a:pPr>
            <a:r>
              <a:rPr lang="en-US" dirty="0">
                <a:solidFill>
                  <a:srgbClr val="000000"/>
                </a:solidFill>
                <a:latin typeface="Helvetica Light" panose="020B0403020202020204" pitchFamily="34" charset="0"/>
              </a:rPr>
              <a:t>This is a 2-step process:</a:t>
            </a:r>
          </a:p>
          <a:p>
            <a:pPr marL="293688" lvl="0" indent="-285750" algn="l" rtl="0">
              <a:spcBef>
                <a:spcPts val="0"/>
              </a:spcBef>
              <a:spcAft>
                <a:spcPts val="1200"/>
              </a:spcAft>
              <a:buClr>
                <a:srgbClr val="000000"/>
              </a:buClr>
              <a:buSzPts val="1800"/>
              <a:buFont typeface="Arial" panose="020B0604020202020204" pitchFamily="34" charset="0"/>
              <a:buChar char="•"/>
            </a:pPr>
            <a:r>
              <a:rPr lang="en-US" dirty="0">
                <a:solidFill>
                  <a:srgbClr val="000000"/>
                </a:solidFill>
                <a:latin typeface="Helvetica Light" panose="020B0403020202020204" pitchFamily="34" charset="0"/>
              </a:rPr>
              <a:t>First, use accession number  &amp; CIK to land on the index page with the desired financial report in .xlsx format</a:t>
            </a:r>
          </a:p>
          <a:p>
            <a:pPr marL="293688" lvl="0" indent="-285750" algn="l" rtl="0">
              <a:spcBef>
                <a:spcPts val="0"/>
              </a:spcBef>
              <a:spcAft>
                <a:spcPts val="1200"/>
              </a:spcAft>
              <a:buClr>
                <a:srgbClr val="000000"/>
              </a:buClr>
              <a:buSzPts val="1800"/>
              <a:buFont typeface="Arial" panose="020B0604020202020204" pitchFamily="34" charset="0"/>
              <a:buChar char="•"/>
            </a:pPr>
            <a:r>
              <a:rPr lang="en-US" dirty="0">
                <a:solidFill>
                  <a:srgbClr val="000000"/>
                </a:solidFill>
                <a:latin typeface="Helvetica Light" panose="020B0403020202020204" pitchFamily="34" charset="0"/>
              </a:rPr>
              <a:t>Second, find the link to the .xlsx report and download it</a:t>
            </a:r>
          </a:p>
          <a:p>
            <a:pPr marL="7938" lvl="0" algn="l" rtl="0">
              <a:spcBef>
                <a:spcPts val="0"/>
              </a:spcBef>
              <a:spcAft>
                <a:spcPts val="0"/>
              </a:spcAft>
              <a:buClr>
                <a:srgbClr val="000000"/>
              </a:buClr>
              <a:buSzPts val="1800"/>
            </a:pPr>
            <a:endParaRPr lang="en-US" dirty="0">
              <a:solidFill>
                <a:srgbClr val="000000"/>
              </a:solidFill>
              <a:latin typeface="Helvetica Light" panose="020B0403020202020204" pitchFamily="34" charset="0"/>
            </a:endParaRPr>
          </a:p>
        </p:txBody>
      </p:sp>
      <p:sp>
        <p:nvSpPr>
          <p:cNvPr id="4" name="Google Shape;137;p23">
            <a:extLst>
              <a:ext uri="{FF2B5EF4-FFF2-40B4-BE49-F238E27FC236}">
                <a16:creationId xmlns:a16="http://schemas.microsoft.com/office/drawing/2014/main" id="{AA47BDFD-B3C2-D255-B802-78726754427B}"/>
              </a:ext>
            </a:extLst>
          </p:cNvPr>
          <p:cNvSpPr txBox="1"/>
          <p:nvPr/>
        </p:nvSpPr>
        <p:spPr>
          <a:xfrm>
            <a:off x="5638801" y="2206752"/>
            <a:ext cx="5714999"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u="sng" dirty="0">
                <a:solidFill>
                  <a:srgbClr val="622D61"/>
                </a:solidFill>
                <a:latin typeface="Helvetica Light" panose="020B0403020202020204" pitchFamily="34" charset="0"/>
                <a:hlinkClick r:id="rId2">
                  <a:extLst>
                    <a:ext uri="{A12FA001-AC4F-418D-AE19-62706E023703}">
                      <ahyp:hlinkClr xmlns:ahyp="http://schemas.microsoft.com/office/drawing/2018/hyperlinkcolor" val="tx"/>
                    </a:ext>
                  </a:extLst>
                </a:hlinkClick>
              </a:rPr>
              <a:t>https://www.sec.gov/cgi-bin/viewer?action=view</a:t>
            </a:r>
            <a:br>
              <a:rPr lang="en" sz="1600" u="sng" dirty="0">
                <a:solidFill>
                  <a:srgbClr val="622D61"/>
                </a:solidFill>
                <a:latin typeface="Helvetica Light" panose="020B0403020202020204" pitchFamily="34" charset="0"/>
                <a:hlinkClick r:id="rId2">
                  <a:extLst>
                    <a:ext uri="{A12FA001-AC4F-418D-AE19-62706E023703}">
                      <ahyp:hlinkClr xmlns:ahyp="http://schemas.microsoft.com/office/drawing/2018/hyperlinkcolor" val="tx"/>
                    </a:ext>
                  </a:extLst>
                </a:hlinkClick>
              </a:rPr>
            </a:br>
            <a:r>
              <a:rPr lang="en" sz="1600" u="sng" dirty="0">
                <a:solidFill>
                  <a:srgbClr val="622D61"/>
                </a:solidFill>
                <a:latin typeface="Helvetica Light" panose="020B0403020202020204" pitchFamily="34" charset="0"/>
                <a:hlinkClick r:id="rId2">
                  <a:extLst>
                    <a:ext uri="{A12FA001-AC4F-418D-AE19-62706E023703}">
                      <ahyp:hlinkClr xmlns:ahyp="http://schemas.microsoft.com/office/drawing/2018/hyperlinkcolor" val="tx"/>
                    </a:ext>
                  </a:extLst>
                </a:hlinkClick>
              </a:rPr>
              <a:t>&amp;cik=1048286</a:t>
            </a:r>
          </a:p>
          <a:p>
            <a:pPr marL="0" lvl="0" indent="0" algn="l" rtl="0">
              <a:spcBef>
                <a:spcPts val="0"/>
              </a:spcBef>
              <a:spcAft>
                <a:spcPts val="0"/>
              </a:spcAft>
              <a:buNone/>
            </a:pPr>
            <a:r>
              <a:rPr lang="en" sz="1600" u="sng" dirty="0">
                <a:solidFill>
                  <a:srgbClr val="622D61"/>
                </a:solidFill>
                <a:latin typeface="Helvetica Light" panose="020B0403020202020204" pitchFamily="34" charset="0"/>
                <a:hlinkClick r:id="rId2">
                  <a:extLst>
                    <a:ext uri="{A12FA001-AC4F-418D-AE19-62706E023703}">
                      <ahyp:hlinkClr xmlns:ahyp="http://schemas.microsoft.com/office/drawing/2018/hyperlinkcolor" val="tx"/>
                    </a:ext>
                  </a:extLst>
                </a:hlinkClick>
              </a:rPr>
              <a:t>&amp;accession_number=0001628280-21-006440</a:t>
            </a:r>
          </a:p>
          <a:p>
            <a:pPr marL="0" lvl="0" indent="0" algn="l" rtl="0">
              <a:spcBef>
                <a:spcPts val="0"/>
              </a:spcBef>
              <a:spcAft>
                <a:spcPts val="0"/>
              </a:spcAft>
              <a:buNone/>
            </a:pPr>
            <a:r>
              <a:rPr lang="en" sz="1600" u="sng" dirty="0">
                <a:solidFill>
                  <a:srgbClr val="622D61"/>
                </a:solidFill>
                <a:latin typeface="Helvetica Light" panose="020B0403020202020204" pitchFamily="34" charset="0"/>
                <a:hlinkClick r:id="rId2">
                  <a:extLst>
                    <a:ext uri="{A12FA001-AC4F-418D-AE19-62706E023703}">
                      <ahyp:hlinkClr xmlns:ahyp="http://schemas.microsoft.com/office/drawing/2018/hyperlinkcolor" val="tx"/>
                    </a:ext>
                  </a:extLst>
                </a:hlinkClick>
              </a:rPr>
              <a:t>&amp;xbrl_type=v</a:t>
            </a:r>
            <a:endParaRPr sz="1600" dirty="0">
              <a:solidFill>
                <a:srgbClr val="622D61"/>
              </a:solidFill>
              <a:latin typeface="Helvetica Light" panose="020B0403020202020204" pitchFamily="34" charset="0"/>
            </a:endParaRPr>
          </a:p>
        </p:txBody>
      </p:sp>
      <p:pic>
        <p:nvPicPr>
          <p:cNvPr id="6" name="Google Shape;140;p23">
            <a:extLst>
              <a:ext uri="{FF2B5EF4-FFF2-40B4-BE49-F238E27FC236}">
                <a16:creationId xmlns:a16="http://schemas.microsoft.com/office/drawing/2014/main" id="{2A8165E5-88C1-CCEA-C194-BFFB2905B8CF}"/>
              </a:ext>
            </a:extLst>
          </p:cNvPr>
          <p:cNvPicPr preferRelativeResize="0"/>
          <p:nvPr/>
        </p:nvPicPr>
        <p:blipFill>
          <a:blip r:embed="rId3">
            <a:alphaModFix/>
          </a:blip>
          <a:stretch>
            <a:fillRect/>
          </a:stretch>
        </p:blipFill>
        <p:spPr>
          <a:xfrm>
            <a:off x="5715000" y="3733800"/>
            <a:ext cx="5058900" cy="2513329"/>
          </a:xfrm>
          <a:prstGeom prst="rect">
            <a:avLst/>
          </a:prstGeom>
          <a:noFill/>
          <a:ln>
            <a:noFill/>
          </a:ln>
        </p:spPr>
      </p:pic>
      <p:sp>
        <p:nvSpPr>
          <p:cNvPr id="7" name="Oval 6">
            <a:extLst>
              <a:ext uri="{FF2B5EF4-FFF2-40B4-BE49-F238E27FC236}">
                <a16:creationId xmlns:a16="http://schemas.microsoft.com/office/drawing/2014/main" id="{A0E56EF5-8F59-BB36-0637-53A6DB4A518C}"/>
              </a:ext>
            </a:extLst>
          </p:cNvPr>
          <p:cNvSpPr/>
          <p:nvPr/>
        </p:nvSpPr>
        <p:spPr>
          <a:xfrm>
            <a:off x="5372101" y="1676400"/>
            <a:ext cx="533400" cy="530352"/>
          </a:xfrm>
          <a:prstGeom prst="ellipse">
            <a:avLst/>
          </a:prstGeom>
          <a:solidFill>
            <a:srgbClr val="622D6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Helvetica Light" panose="020B0403020202020204" pitchFamily="34" charset="0"/>
              </a:rPr>
              <a:t>1</a:t>
            </a:r>
          </a:p>
        </p:txBody>
      </p:sp>
      <p:sp>
        <p:nvSpPr>
          <p:cNvPr id="8" name="Oval 7">
            <a:extLst>
              <a:ext uri="{FF2B5EF4-FFF2-40B4-BE49-F238E27FC236}">
                <a16:creationId xmlns:a16="http://schemas.microsoft.com/office/drawing/2014/main" id="{95118B92-6CBB-C5B2-AA5B-C67E01E6D098}"/>
              </a:ext>
            </a:extLst>
          </p:cNvPr>
          <p:cNvSpPr/>
          <p:nvPr/>
        </p:nvSpPr>
        <p:spPr>
          <a:xfrm>
            <a:off x="5372101" y="3435612"/>
            <a:ext cx="533400" cy="530352"/>
          </a:xfrm>
          <a:prstGeom prst="ellipse">
            <a:avLst/>
          </a:prstGeom>
          <a:solidFill>
            <a:srgbClr val="622D6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Helvetica Light" panose="020B0403020202020204" pitchFamily="34" charset="0"/>
              </a:rPr>
              <a:t>2</a:t>
            </a:r>
          </a:p>
        </p:txBody>
      </p:sp>
      <p:sp>
        <p:nvSpPr>
          <p:cNvPr id="9" name="Oval 8">
            <a:extLst>
              <a:ext uri="{FF2B5EF4-FFF2-40B4-BE49-F238E27FC236}">
                <a16:creationId xmlns:a16="http://schemas.microsoft.com/office/drawing/2014/main" id="{17204FBB-30A5-AE9D-8D48-0521040CAF42}"/>
              </a:ext>
            </a:extLst>
          </p:cNvPr>
          <p:cNvSpPr/>
          <p:nvPr/>
        </p:nvSpPr>
        <p:spPr>
          <a:xfrm>
            <a:off x="5791200" y="4992155"/>
            <a:ext cx="1447800" cy="341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06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Finally, the VBA code</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45</a:t>
            </a:fld>
            <a:endParaRPr spc="-25" dirty="0"/>
          </a:p>
        </p:txBody>
      </p:sp>
      <p:sp>
        <p:nvSpPr>
          <p:cNvPr id="15" name="Text Placeholder 2">
            <a:extLst>
              <a:ext uri="{FF2B5EF4-FFF2-40B4-BE49-F238E27FC236}">
                <a16:creationId xmlns:a16="http://schemas.microsoft.com/office/drawing/2014/main" id="{43704536-5DFB-67D3-0A87-6FF2B12C82B8}"/>
              </a:ext>
            </a:extLst>
          </p:cNvPr>
          <p:cNvSpPr txBox="1">
            <a:spLocks/>
          </p:cNvSpPr>
          <p:nvPr/>
        </p:nvSpPr>
        <p:spPr>
          <a:xfrm>
            <a:off x="702735" y="1202817"/>
            <a:ext cx="4402665" cy="1969770"/>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93688" lvl="0" indent="-285750" algn="l" rtl="0">
              <a:spcBef>
                <a:spcPts val="0"/>
              </a:spcBef>
              <a:spcAft>
                <a:spcPts val="1200"/>
              </a:spcAft>
              <a:buClr>
                <a:srgbClr val="000000"/>
              </a:buClr>
              <a:buSzPts val="1800"/>
              <a:buFont typeface="Arial" panose="020B0604020202020204" pitchFamily="34" charset="0"/>
              <a:buChar char="•"/>
            </a:pPr>
            <a:r>
              <a:rPr lang="en-US" dirty="0">
                <a:solidFill>
                  <a:srgbClr val="000000"/>
                </a:solidFill>
              </a:rPr>
              <a:t>See the </a:t>
            </a:r>
            <a:r>
              <a:rPr lang="en-US" dirty="0" err="1">
                <a:solidFill>
                  <a:srgbClr val="000000"/>
                </a:solidFill>
              </a:rPr>
              <a:t>GetFinancialStatements</a:t>
            </a:r>
            <a:r>
              <a:rPr lang="en-US" dirty="0">
                <a:solidFill>
                  <a:srgbClr val="000000"/>
                </a:solidFill>
              </a:rPr>
              <a:t> module</a:t>
            </a:r>
          </a:p>
          <a:p>
            <a:pPr marL="293688" lvl="0" indent="-285750" algn="l" rtl="0">
              <a:spcBef>
                <a:spcPts val="0"/>
              </a:spcBef>
              <a:spcAft>
                <a:spcPts val="1200"/>
              </a:spcAft>
              <a:buClr>
                <a:srgbClr val="000000"/>
              </a:buClr>
              <a:buSzPts val="1800"/>
              <a:buFont typeface="Arial" panose="020B0604020202020204" pitchFamily="34" charset="0"/>
              <a:buChar char="•"/>
            </a:pPr>
            <a:r>
              <a:rPr lang="en-US" dirty="0">
                <a:solidFill>
                  <a:srgbClr val="000000"/>
                </a:solidFill>
              </a:rPr>
              <a:t>We’ll walk through the getFinancialStatements1() macro together</a:t>
            </a:r>
          </a:p>
          <a:p>
            <a:pPr marL="293688" lvl="0" indent="-285750" algn="l" rtl="0">
              <a:spcBef>
                <a:spcPts val="0"/>
              </a:spcBef>
              <a:spcAft>
                <a:spcPts val="1200"/>
              </a:spcAft>
              <a:buClr>
                <a:srgbClr val="000000"/>
              </a:buClr>
              <a:buSzPts val="1800"/>
              <a:buFont typeface="Arial" panose="020B0604020202020204" pitchFamily="34" charset="0"/>
              <a:buChar char="•"/>
            </a:pPr>
            <a:r>
              <a:rPr lang="en-US" dirty="0">
                <a:solidFill>
                  <a:srgbClr val="000000"/>
                </a:solidFill>
              </a:rPr>
              <a:t>Next, I’ll show you ways to make this easier to use with a User Form in Excel.</a:t>
            </a:r>
          </a:p>
        </p:txBody>
      </p:sp>
      <p:pic>
        <p:nvPicPr>
          <p:cNvPr id="2" name="Google Shape;150;p24">
            <a:extLst>
              <a:ext uri="{FF2B5EF4-FFF2-40B4-BE49-F238E27FC236}">
                <a16:creationId xmlns:a16="http://schemas.microsoft.com/office/drawing/2014/main" id="{F38C3E0A-5EED-5B29-182C-0E6DB8D00472}"/>
              </a:ext>
            </a:extLst>
          </p:cNvPr>
          <p:cNvPicPr preferRelativeResize="0"/>
          <p:nvPr/>
        </p:nvPicPr>
        <p:blipFill>
          <a:blip r:embed="rId2">
            <a:alphaModFix/>
          </a:blip>
          <a:stretch>
            <a:fillRect/>
          </a:stretch>
        </p:blipFill>
        <p:spPr>
          <a:xfrm>
            <a:off x="5465449" y="1202817"/>
            <a:ext cx="6032285" cy="4359783"/>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252165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Make our macros easier to use</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46</a:t>
            </a:fld>
            <a:endParaRPr spc="-25" dirty="0"/>
          </a:p>
        </p:txBody>
      </p:sp>
      <p:sp>
        <p:nvSpPr>
          <p:cNvPr id="15" name="Text Placeholder 2">
            <a:extLst>
              <a:ext uri="{FF2B5EF4-FFF2-40B4-BE49-F238E27FC236}">
                <a16:creationId xmlns:a16="http://schemas.microsoft.com/office/drawing/2014/main" id="{43704536-5DFB-67D3-0A87-6FF2B12C82B8}"/>
              </a:ext>
            </a:extLst>
          </p:cNvPr>
          <p:cNvSpPr txBox="1">
            <a:spLocks/>
          </p:cNvSpPr>
          <p:nvPr/>
        </p:nvSpPr>
        <p:spPr>
          <a:xfrm>
            <a:off x="702735" y="1202817"/>
            <a:ext cx="4402665" cy="3385542"/>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38" lvl="0" algn="l" rtl="0">
              <a:spcBef>
                <a:spcPts val="0"/>
              </a:spcBef>
              <a:spcAft>
                <a:spcPts val="1200"/>
              </a:spcAft>
              <a:buClr>
                <a:srgbClr val="000000"/>
              </a:buClr>
              <a:buSzPts val="1800"/>
            </a:pPr>
            <a:r>
              <a:rPr lang="en-US" dirty="0">
                <a:solidFill>
                  <a:srgbClr val="000000"/>
                </a:solidFill>
              </a:rPr>
              <a:t>User forms are a good way to allow users to enter values they want. </a:t>
            </a:r>
          </a:p>
          <a:p>
            <a:pPr marL="7938" lvl="0" algn="l" rtl="0">
              <a:spcBef>
                <a:spcPts val="0"/>
              </a:spcBef>
              <a:spcAft>
                <a:spcPts val="1200"/>
              </a:spcAft>
              <a:buClr>
                <a:srgbClr val="000000"/>
              </a:buClr>
              <a:buSzPts val="1800"/>
            </a:pPr>
            <a:r>
              <a:rPr lang="en-US" dirty="0">
                <a:solidFill>
                  <a:srgbClr val="000000"/>
                </a:solidFill>
              </a:rPr>
              <a:t>It almost is always better than hard coding values into the VBA code. </a:t>
            </a:r>
          </a:p>
          <a:p>
            <a:pPr marL="7938" lvl="0" algn="l" rtl="0">
              <a:spcBef>
                <a:spcPts val="0"/>
              </a:spcBef>
              <a:spcAft>
                <a:spcPts val="1200"/>
              </a:spcAft>
              <a:buClr>
                <a:srgbClr val="000000"/>
              </a:buClr>
              <a:buSzPts val="1800"/>
            </a:pPr>
            <a:endParaRPr lang="en-US" dirty="0">
              <a:solidFill>
                <a:srgbClr val="000000"/>
              </a:solidFill>
            </a:endParaRPr>
          </a:p>
          <a:p>
            <a:pPr marL="293688" lvl="0" indent="-285750" algn="l" rtl="0">
              <a:spcBef>
                <a:spcPts val="0"/>
              </a:spcBef>
              <a:spcAft>
                <a:spcPts val="1200"/>
              </a:spcAft>
              <a:buClr>
                <a:srgbClr val="000000"/>
              </a:buClr>
              <a:buSzPts val="1800"/>
              <a:buFont typeface="Arial" panose="020B0604020202020204" pitchFamily="34" charset="0"/>
              <a:buChar char="•"/>
            </a:pPr>
            <a:r>
              <a:rPr lang="en-US" dirty="0">
                <a:solidFill>
                  <a:srgbClr val="000000"/>
                </a:solidFill>
              </a:rPr>
              <a:t>A form will make this new macro as easy to use as possible</a:t>
            </a:r>
          </a:p>
          <a:p>
            <a:pPr marL="293688" lvl="0" indent="-285750" algn="l" rtl="0">
              <a:spcBef>
                <a:spcPts val="0"/>
              </a:spcBef>
              <a:spcAft>
                <a:spcPts val="1200"/>
              </a:spcAft>
              <a:buClr>
                <a:srgbClr val="000000"/>
              </a:buClr>
              <a:buSzPts val="1800"/>
              <a:buFont typeface="Arial" panose="020B0604020202020204" pitchFamily="34" charset="0"/>
              <a:buChar char="•"/>
            </a:pPr>
            <a:r>
              <a:rPr lang="en-US" dirty="0">
                <a:solidFill>
                  <a:srgbClr val="000000"/>
                </a:solidFill>
              </a:rPr>
              <a:t>We’ll gather the required values from the selected row in the Reference Data tab</a:t>
            </a:r>
          </a:p>
        </p:txBody>
      </p:sp>
      <p:pic>
        <p:nvPicPr>
          <p:cNvPr id="4" name="Google Shape;157;p25">
            <a:extLst>
              <a:ext uri="{FF2B5EF4-FFF2-40B4-BE49-F238E27FC236}">
                <a16:creationId xmlns:a16="http://schemas.microsoft.com/office/drawing/2014/main" id="{21601B49-21DF-E473-822F-0F6F88CA30AB}"/>
              </a:ext>
            </a:extLst>
          </p:cNvPr>
          <p:cNvPicPr preferRelativeResize="0"/>
          <p:nvPr/>
        </p:nvPicPr>
        <p:blipFill>
          <a:blip r:embed="rId2">
            <a:alphaModFix/>
          </a:blip>
          <a:stretch>
            <a:fillRect/>
          </a:stretch>
        </p:blipFill>
        <p:spPr>
          <a:xfrm>
            <a:off x="5638800" y="1207344"/>
            <a:ext cx="5905269" cy="3593256"/>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829021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User form basics</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47</a:t>
            </a:fld>
            <a:endParaRPr spc="-25" dirty="0"/>
          </a:p>
        </p:txBody>
      </p:sp>
      <p:sp>
        <p:nvSpPr>
          <p:cNvPr id="2" name="Google Shape;163;p26">
            <a:extLst>
              <a:ext uri="{FF2B5EF4-FFF2-40B4-BE49-F238E27FC236}">
                <a16:creationId xmlns:a16="http://schemas.microsoft.com/office/drawing/2014/main" id="{B6968FCB-3450-C717-496D-69F8B738EE3B}"/>
              </a:ext>
            </a:extLst>
          </p:cNvPr>
          <p:cNvSpPr txBox="1">
            <a:spLocks noGrp="1"/>
          </p:cNvSpPr>
          <p:nvPr>
            <p:ph type="body" idx="1"/>
          </p:nvPr>
        </p:nvSpPr>
        <p:spPr>
          <a:xfrm>
            <a:off x="675791" y="1251062"/>
            <a:ext cx="4410600" cy="79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solidFill>
                  <a:srgbClr val="000000"/>
                </a:solidFill>
              </a:rPr>
              <a:t>1. The macro will call two things: </a:t>
            </a:r>
            <a:endParaRPr dirty="0">
              <a:solidFill>
                <a:srgbClr val="000000"/>
              </a:solidFill>
            </a:endParaRPr>
          </a:p>
        </p:txBody>
      </p:sp>
      <p:pic>
        <p:nvPicPr>
          <p:cNvPr id="6" name="Google Shape;164;p26">
            <a:extLst>
              <a:ext uri="{FF2B5EF4-FFF2-40B4-BE49-F238E27FC236}">
                <a16:creationId xmlns:a16="http://schemas.microsoft.com/office/drawing/2014/main" id="{67C9B783-480C-0ACC-D9D2-96BA79670D17}"/>
              </a:ext>
            </a:extLst>
          </p:cNvPr>
          <p:cNvPicPr preferRelativeResize="0"/>
          <p:nvPr/>
        </p:nvPicPr>
        <p:blipFill>
          <a:blip r:embed="rId2">
            <a:alphaModFix/>
          </a:blip>
          <a:stretch>
            <a:fillRect/>
          </a:stretch>
        </p:blipFill>
        <p:spPr>
          <a:xfrm>
            <a:off x="1340275" y="1684875"/>
            <a:ext cx="2429216" cy="791100"/>
          </a:xfrm>
          <a:prstGeom prst="rect">
            <a:avLst/>
          </a:prstGeom>
          <a:noFill/>
          <a:ln>
            <a:noFill/>
          </a:ln>
          <a:effectLst>
            <a:outerShdw blurRad="57150" dist="19050" dir="5400000" algn="bl" rotWithShape="0">
              <a:srgbClr val="000000">
                <a:alpha val="50000"/>
              </a:srgbClr>
            </a:outerShdw>
          </a:effectLst>
        </p:spPr>
      </p:pic>
      <p:pic>
        <p:nvPicPr>
          <p:cNvPr id="7" name="Google Shape;165;p26">
            <a:extLst>
              <a:ext uri="{FF2B5EF4-FFF2-40B4-BE49-F238E27FC236}">
                <a16:creationId xmlns:a16="http://schemas.microsoft.com/office/drawing/2014/main" id="{F27E529F-B44D-8D09-DA0B-A76C346541E6}"/>
              </a:ext>
            </a:extLst>
          </p:cNvPr>
          <p:cNvPicPr preferRelativeResize="0"/>
          <p:nvPr/>
        </p:nvPicPr>
        <p:blipFill>
          <a:blip r:embed="rId3">
            <a:alphaModFix/>
          </a:blip>
          <a:stretch>
            <a:fillRect/>
          </a:stretch>
        </p:blipFill>
        <p:spPr>
          <a:xfrm>
            <a:off x="1340275" y="3706351"/>
            <a:ext cx="2899620" cy="1351350"/>
          </a:xfrm>
          <a:prstGeom prst="rect">
            <a:avLst/>
          </a:prstGeom>
          <a:noFill/>
          <a:ln>
            <a:noFill/>
          </a:ln>
          <a:effectLst>
            <a:outerShdw blurRad="57150" dist="19050" dir="5400000" algn="bl" rotWithShape="0">
              <a:srgbClr val="000000">
                <a:alpha val="50000"/>
              </a:srgbClr>
            </a:outerShdw>
          </a:effectLst>
        </p:spPr>
      </p:pic>
      <p:sp>
        <p:nvSpPr>
          <p:cNvPr id="8" name="Google Shape;166;p26">
            <a:extLst>
              <a:ext uri="{FF2B5EF4-FFF2-40B4-BE49-F238E27FC236}">
                <a16:creationId xmlns:a16="http://schemas.microsoft.com/office/drawing/2014/main" id="{F8797FF4-4113-E3EB-8972-E9944A1D4F56}"/>
              </a:ext>
            </a:extLst>
          </p:cNvPr>
          <p:cNvSpPr txBox="1">
            <a:spLocks/>
          </p:cNvSpPr>
          <p:nvPr/>
        </p:nvSpPr>
        <p:spPr>
          <a:xfrm>
            <a:off x="675796" y="2979676"/>
            <a:ext cx="4410600" cy="791100"/>
          </a:xfrm>
          <a:prstGeom prst="rect">
            <a:avLst/>
          </a:prstGeom>
        </p:spPr>
        <p:txBody>
          <a:bodyPr spcFirstLastPara="1" wrap="square" lIns="91425" tIns="91425" rIns="91425" bIns="91425" anchor="t" anchorCtr="0">
            <a:normAutofit fontScale="92500" lnSpcReduction="20000"/>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spcAft>
                <a:spcPts val="1200"/>
              </a:spcAft>
            </a:pPr>
            <a:r>
              <a:rPr lang="en-US" dirty="0">
                <a:solidFill>
                  <a:srgbClr val="000000"/>
                </a:solidFill>
              </a:rPr>
              <a:t>2. The form will initialize with the values from our table (from selected row)</a:t>
            </a:r>
          </a:p>
        </p:txBody>
      </p:sp>
      <p:sp>
        <p:nvSpPr>
          <p:cNvPr id="9" name="Google Shape;167;p26">
            <a:extLst>
              <a:ext uri="{FF2B5EF4-FFF2-40B4-BE49-F238E27FC236}">
                <a16:creationId xmlns:a16="http://schemas.microsoft.com/office/drawing/2014/main" id="{C9ACAE8F-E3DA-0C89-14DA-F3BFE9B553E7}"/>
              </a:ext>
            </a:extLst>
          </p:cNvPr>
          <p:cNvSpPr txBox="1">
            <a:spLocks/>
          </p:cNvSpPr>
          <p:nvPr/>
        </p:nvSpPr>
        <p:spPr>
          <a:xfrm>
            <a:off x="6043947" y="1224656"/>
            <a:ext cx="4410600" cy="1210800"/>
          </a:xfrm>
          <a:prstGeom prst="rect">
            <a:avLst/>
          </a:prstGeom>
        </p:spPr>
        <p:txBody>
          <a:bodyPr spcFirstLastPara="1" wrap="square" lIns="91425" tIns="91425" rIns="91425" bIns="91425" anchor="t" anchorCtr="0">
            <a:normAutofit fontScale="92500" lnSpcReduction="20000"/>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spcAft>
                <a:spcPts val="1200"/>
              </a:spcAft>
            </a:pPr>
            <a:r>
              <a:rPr lang="en-US" dirty="0">
                <a:solidFill>
                  <a:srgbClr val="000000"/>
                </a:solidFill>
              </a:rPr>
              <a:t>3. We transfer our macro code to the code that runs after the Submit button is pressed. Only this time, we’re using the values from the form to create the URL.</a:t>
            </a:r>
          </a:p>
        </p:txBody>
      </p:sp>
      <p:pic>
        <p:nvPicPr>
          <p:cNvPr id="10" name="Google Shape;168;p26">
            <a:extLst>
              <a:ext uri="{FF2B5EF4-FFF2-40B4-BE49-F238E27FC236}">
                <a16:creationId xmlns:a16="http://schemas.microsoft.com/office/drawing/2014/main" id="{EA0201CB-0C01-6E74-E137-86B431A84A11}"/>
              </a:ext>
            </a:extLst>
          </p:cNvPr>
          <p:cNvPicPr preferRelativeResize="0"/>
          <p:nvPr/>
        </p:nvPicPr>
        <p:blipFill>
          <a:blip r:embed="rId4">
            <a:alphaModFix/>
          </a:blip>
          <a:stretch>
            <a:fillRect/>
          </a:stretch>
        </p:blipFill>
        <p:spPr>
          <a:xfrm>
            <a:off x="6809472" y="2381181"/>
            <a:ext cx="2285270" cy="217062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655419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Summarizing our Excel Options</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48</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7"/>
            <a:ext cx="5317065" cy="5232202"/>
          </a:xfrm>
        </p:spPr>
        <p:txBody>
          <a:bodyPr/>
          <a:lstStyle/>
          <a:p>
            <a:r>
              <a:rPr lang="en-US" dirty="0"/>
              <a:t>Our approach isn’t perfect, but it can work around existing constraints. </a:t>
            </a:r>
          </a:p>
          <a:p>
            <a:endParaRPr lang="en-US" dirty="0"/>
          </a:p>
          <a:p>
            <a:pPr marL="7938" lvl="0" algn="l" rtl="0">
              <a:spcBef>
                <a:spcPts val="0"/>
              </a:spcBef>
              <a:spcAft>
                <a:spcPts val="1200"/>
              </a:spcAft>
              <a:buClr>
                <a:srgbClr val="000000"/>
              </a:buClr>
              <a:buSzPts val="1800"/>
            </a:pPr>
            <a:r>
              <a:rPr lang="en-US" b="1" dirty="0">
                <a:solidFill>
                  <a:srgbClr val="000000"/>
                </a:solidFill>
                <a:latin typeface="Helvetica" pitchFamily="2" charset="0"/>
              </a:rPr>
              <a:t>Benefits</a:t>
            </a:r>
          </a:p>
          <a:p>
            <a:pPr marL="293688" lvl="1" indent="-285750" algn="l" rtl="0">
              <a:spcBef>
                <a:spcPts val="0"/>
              </a:spcBef>
              <a:spcAft>
                <a:spcPts val="1200"/>
              </a:spcAft>
              <a:buClr>
                <a:srgbClr val="000000"/>
              </a:buClr>
              <a:buSzPts val="1400"/>
              <a:buFont typeface="Arial" panose="020B0604020202020204" pitchFamily="34" charset="0"/>
              <a:buChar char="•"/>
            </a:pPr>
            <a:r>
              <a:rPr lang="en-US" dirty="0">
                <a:solidFill>
                  <a:srgbClr val="000000"/>
                </a:solidFill>
                <a:latin typeface="Helvetica Light" panose="020B0403020202020204" pitchFamily="34" charset="0"/>
              </a:rPr>
              <a:t>We aggregated all of the indexes (indices?) from previous years into Excel</a:t>
            </a:r>
          </a:p>
          <a:p>
            <a:pPr marL="293688" lvl="1" indent="-285750" algn="l" rtl="0">
              <a:spcBef>
                <a:spcPts val="0"/>
              </a:spcBef>
              <a:spcAft>
                <a:spcPts val="1200"/>
              </a:spcAft>
              <a:buClr>
                <a:srgbClr val="000000"/>
              </a:buClr>
              <a:buSzPts val="1400"/>
              <a:buFont typeface="Arial" panose="020B0604020202020204" pitchFamily="34" charset="0"/>
              <a:buChar char="•"/>
            </a:pPr>
            <a:r>
              <a:rPr lang="en-US" dirty="0">
                <a:solidFill>
                  <a:srgbClr val="000000"/>
                </a:solidFill>
                <a:latin typeface="Helvetica Light" panose="020B0403020202020204" pitchFamily="34" charset="0"/>
              </a:rPr>
              <a:t>We can pull the accession number for a given submission</a:t>
            </a:r>
          </a:p>
          <a:p>
            <a:pPr marL="293688" lvl="1" indent="-285750" algn="l" rtl="0">
              <a:spcBef>
                <a:spcPts val="0"/>
              </a:spcBef>
              <a:spcAft>
                <a:spcPts val="1200"/>
              </a:spcAft>
              <a:buClr>
                <a:srgbClr val="000000"/>
              </a:buClr>
              <a:buSzPts val="1400"/>
              <a:buFont typeface="Arial" panose="020B0604020202020204" pitchFamily="34" charset="0"/>
              <a:buChar char="•"/>
            </a:pPr>
            <a:r>
              <a:rPr lang="en-US" dirty="0">
                <a:solidFill>
                  <a:srgbClr val="000000"/>
                </a:solidFill>
                <a:latin typeface="Helvetica Light" panose="020B0403020202020204" pitchFamily="34" charset="0"/>
              </a:rPr>
              <a:t>It enables us to scrape the key element, which is a link to the Financial Statements as a .xlsx</a:t>
            </a:r>
          </a:p>
          <a:p>
            <a:pPr marL="7938" lvl="0" algn="l" rtl="0">
              <a:spcBef>
                <a:spcPts val="0"/>
              </a:spcBef>
              <a:spcAft>
                <a:spcPts val="1200"/>
              </a:spcAft>
              <a:buClr>
                <a:srgbClr val="000000"/>
              </a:buClr>
              <a:buSzPts val="1800"/>
            </a:pPr>
            <a:r>
              <a:rPr lang="en-US" b="1" dirty="0">
                <a:solidFill>
                  <a:srgbClr val="000000"/>
                </a:solidFill>
                <a:latin typeface="Helvetica" pitchFamily="2" charset="0"/>
              </a:rPr>
              <a:t>Weaknesses</a:t>
            </a:r>
          </a:p>
          <a:p>
            <a:pPr marL="293688" lvl="1" indent="-285750" algn="l" rtl="0">
              <a:spcBef>
                <a:spcPts val="0"/>
              </a:spcBef>
              <a:spcAft>
                <a:spcPts val="1200"/>
              </a:spcAft>
              <a:buClr>
                <a:srgbClr val="000000"/>
              </a:buClr>
              <a:buSzPts val="1400"/>
              <a:buFont typeface="Arial" panose="020B0604020202020204" pitchFamily="34" charset="0"/>
              <a:buChar char="•"/>
            </a:pPr>
            <a:r>
              <a:rPr lang="en-US" dirty="0">
                <a:solidFill>
                  <a:srgbClr val="000000"/>
                </a:solidFill>
                <a:latin typeface="Helvetica Light" panose="020B0403020202020204" pitchFamily="34" charset="0"/>
              </a:rPr>
              <a:t>It doesn’t fully automate gathering from multiple periods and multiple companies</a:t>
            </a:r>
          </a:p>
          <a:p>
            <a:pPr marL="293688" lvl="1" indent="-285750" algn="l" rtl="0">
              <a:spcBef>
                <a:spcPts val="0"/>
              </a:spcBef>
              <a:spcAft>
                <a:spcPts val="1200"/>
              </a:spcAft>
              <a:buClr>
                <a:srgbClr val="000000"/>
              </a:buClr>
              <a:buSzPts val="1400"/>
              <a:buFont typeface="Arial" panose="020B0604020202020204" pitchFamily="34" charset="0"/>
              <a:buChar char="•"/>
            </a:pPr>
            <a:r>
              <a:rPr lang="en-US" dirty="0">
                <a:solidFill>
                  <a:srgbClr val="000000"/>
                </a:solidFill>
                <a:latin typeface="Helvetica Light" panose="020B0403020202020204" pitchFamily="34" charset="0"/>
              </a:rPr>
              <a:t>Comparative analysis will require more effort</a:t>
            </a:r>
          </a:p>
          <a:p>
            <a:endParaRPr lang="en-US" dirty="0"/>
          </a:p>
        </p:txBody>
      </p:sp>
      <p:pic>
        <p:nvPicPr>
          <p:cNvPr id="13" name="Google Shape;175;p27">
            <a:extLst>
              <a:ext uri="{FF2B5EF4-FFF2-40B4-BE49-F238E27FC236}">
                <a16:creationId xmlns:a16="http://schemas.microsoft.com/office/drawing/2014/main" id="{5C9846BE-E43A-11C2-3807-A51108E35C5A}"/>
              </a:ext>
            </a:extLst>
          </p:cNvPr>
          <p:cNvPicPr preferRelativeResize="0"/>
          <p:nvPr/>
        </p:nvPicPr>
        <p:blipFill>
          <a:blip r:embed="rId2">
            <a:alphaModFix/>
          </a:blip>
          <a:stretch>
            <a:fillRect/>
          </a:stretch>
        </p:blipFill>
        <p:spPr>
          <a:xfrm>
            <a:off x="6863372" y="1202817"/>
            <a:ext cx="4693580" cy="2942906"/>
          </a:xfrm>
          <a:prstGeom prst="rect">
            <a:avLst/>
          </a:prstGeom>
          <a:noFill/>
          <a:ln>
            <a:noFill/>
          </a:ln>
        </p:spPr>
      </p:pic>
      <p:sp>
        <p:nvSpPr>
          <p:cNvPr id="14" name="Google Shape;176;p27">
            <a:extLst>
              <a:ext uri="{FF2B5EF4-FFF2-40B4-BE49-F238E27FC236}">
                <a16:creationId xmlns:a16="http://schemas.microsoft.com/office/drawing/2014/main" id="{C589F9C6-001A-CBA3-32DE-105066DE0820}"/>
              </a:ext>
            </a:extLst>
          </p:cNvPr>
          <p:cNvSpPr txBox="1"/>
          <p:nvPr/>
        </p:nvSpPr>
        <p:spPr>
          <a:xfrm>
            <a:off x="6863371" y="4368337"/>
            <a:ext cx="4689054" cy="162503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3200" dirty="0" err="1">
                <a:solidFill>
                  <a:srgbClr val="622D61"/>
                </a:solidFill>
                <a:latin typeface="Helvetica Light" panose="020B0403020202020204" pitchFamily="34" charset="0"/>
              </a:rPr>
              <a:t>Mmmm</a:t>
            </a:r>
            <a:r>
              <a:rPr lang="en" sz="3200" dirty="0">
                <a:solidFill>
                  <a:srgbClr val="622D61"/>
                </a:solidFill>
                <a:latin typeface="Helvetica Light" panose="020B0403020202020204" pitchFamily="34" charset="0"/>
              </a:rPr>
              <a:t>, k? </a:t>
            </a:r>
          </a:p>
          <a:p>
            <a:pPr marL="0" lvl="0" indent="0" algn="l" rtl="0">
              <a:lnSpc>
                <a:spcPct val="115000"/>
              </a:lnSpc>
              <a:spcBef>
                <a:spcPts val="0"/>
              </a:spcBef>
              <a:spcAft>
                <a:spcPts val="1200"/>
              </a:spcAft>
              <a:buNone/>
            </a:pPr>
            <a:r>
              <a:rPr lang="en" sz="3200" dirty="0">
                <a:solidFill>
                  <a:srgbClr val="622D61"/>
                </a:solidFill>
                <a:latin typeface="Helvetica Light" panose="020B0403020202020204" pitchFamily="34" charset="0"/>
              </a:rPr>
              <a:t>That’d be </a:t>
            </a:r>
            <a:r>
              <a:rPr lang="en" sz="3200" dirty="0" err="1">
                <a:solidFill>
                  <a:srgbClr val="622D61"/>
                </a:solidFill>
                <a:latin typeface="Helvetica Light" panose="020B0403020202020204" pitchFamily="34" charset="0"/>
              </a:rPr>
              <a:t>greeeeeaaaat</a:t>
            </a:r>
            <a:r>
              <a:rPr lang="en" sz="3200" dirty="0">
                <a:solidFill>
                  <a:srgbClr val="622D61"/>
                </a:solidFill>
                <a:latin typeface="Helvetica Light" panose="020B0403020202020204" pitchFamily="34" charset="0"/>
              </a:rPr>
              <a:t>.</a:t>
            </a:r>
            <a:endParaRPr sz="3200" dirty="0">
              <a:solidFill>
                <a:srgbClr val="622D61"/>
              </a:solidFill>
              <a:latin typeface="Helvetica Light" panose="020B0403020202020204" pitchFamily="34" charset="0"/>
            </a:endParaRPr>
          </a:p>
        </p:txBody>
      </p:sp>
    </p:spTree>
    <p:extLst>
      <p:ext uri="{BB962C8B-B14F-4D97-AF65-F5344CB8AC3E}">
        <p14:creationId xmlns:p14="http://schemas.microsoft.com/office/powerpoint/2010/main" val="1370622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622D6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EECA93-642E-937E-4BFD-E7BF5B103AB2}"/>
              </a:ext>
            </a:extLst>
          </p:cNvPr>
          <p:cNvSpPr>
            <a:spLocks noGrp="1"/>
          </p:cNvSpPr>
          <p:nvPr>
            <p:ph type="title"/>
          </p:nvPr>
        </p:nvSpPr>
        <p:spPr>
          <a:xfrm>
            <a:off x="694267" y="610871"/>
            <a:ext cx="10803467" cy="492443"/>
          </a:xfrm>
        </p:spPr>
        <p:txBody>
          <a:bodyPr/>
          <a:lstStyle/>
          <a:p>
            <a:r>
              <a:rPr lang="en-US" sz="3200" dirty="0">
                <a:solidFill>
                  <a:schemeClr val="bg1"/>
                </a:solidFill>
              </a:rPr>
              <a:t>Better APIs</a:t>
            </a:r>
          </a:p>
        </p:txBody>
      </p:sp>
    </p:spTree>
    <p:extLst>
      <p:ext uri="{BB962C8B-B14F-4D97-AF65-F5344CB8AC3E}">
        <p14:creationId xmlns:p14="http://schemas.microsoft.com/office/powerpoint/2010/main" val="3184848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These tools can make acquisition and analysis of financial data easier</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5</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4" y="1202817"/>
            <a:ext cx="10786533" cy="2862322"/>
          </a:xfrm>
        </p:spPr>
        <p:txBody>
          <a:bodyPr wrap="square" lIns="0" tIns="0" rIns="0" bIns="0">
            <a:spAutoFit/>
          </a:bodyPr>
          <a:lstStyle/>
          <a:p>
            <a:pPr>
              <a:spcAft>
                <a:spcPts val="1200"/>
              </a:spcAft>
              <a:buSzPct val="60000"/>
            </a:pPr>
            <a:r>
              <a:rPr lang="en-US" dirty="0"/>
              <a:t>Things to come: </a:t>
            </a:r>
          </a:p>
          <a:p>
            <a:pPr marL="285750" indent="-285750">
              <a:spcAft>
                <a:spcPts val="1200"/>
              </a:spcAft>
              <a:buSzPct val="60000"/>
              <a:buFont typeface="Arial" panose="020B0604020202020204" pitchFamily="34" charset="0"/>
              <a:buChar char="•"/>
            </a:pPr>
            <a:r>
              <a:rPr lang="en-US" dirty="0"/>
              <a:t>Scraping data from the web (Yahoo Finance)</a:t>
            </a:r>
          </a:p>
          <a:p>
            <a:pPr marL="285750" indent="-285750">
              <a:spcAft>
                <a:spcPts val="1200"/>
              </a:spcAft>
              <a:buSzPct val="60000"/>
              <a:buFont typeface="Arial" panose="020B0604020202020204" pitchFamily="34" charset="0"/>
              <a:buChar char="•"/>
            </a:pPr>
            <a:r>
              <a:rPr lang="en-US" dirty="0"/>
              <a:t>Scraping 10k Information from Edgar</a:t>
            </a:r>
          </a:p>
          <a:p>
            <a:pPr marL="285750" indent="-285750">
              <a:spcAft>
                <a:spcPts val="1200"/>
              </a:spcAft>
              <a:buSzPct val="60000"/>
              <a:buFont typeface="Arial" panose="020B0604020202020204" pitchFamily="34" charset="0"/>
              <a:buChar char="•"/>
            </a:pPr>
            <a:r>
              <a:rPr lang="en-US" dirty="0"/>
              <a:t>Summarizing &amp; automating common modeling tasks using this data</a:t>
            </a:r>
          </a:p>
          <a:p>
            <a:pPr marL="285750" indent="-285750">
              <a:spcAft>
                <a:spcPts val="1200"/>
              </a:spcAft>
              <a:buSzPct val="60000"/>
              <a:buFont typeface="Arial" panose="020B0604020202020204" pitchFamily="34" charset="0"/>
              <a:buChar char="•"/>
            </a:pPr>
            <a:r>
              <a:rPr lang="en-US" dirty="0"/>
              <a:t>Further enhancing your analysis</a:t>
            </a:r>
          </a:p>
          <a:p>
            <a:pPr marL="749300" lvl="2" indent="-285750" algn="l" rtl="0">
              <a:spcAft>
                <a:spcPts val="1200"/>
              </a:spcAft>
              <a:buClr>
                <a:schemeClr val="dk1"/>
              </a:buClr>
              <a:buSzPct val="60000"/>
              <a:buFont typeface="Arial" panose="020B0604020202020204" pitchFamily="34" charset="0"/>
              <a:buChar char="•"/>
            </a:pPr>
            <a:r>
              <a:rPr lang="en-US" dirty="0">
                <a:solidFill>
                  <a:schemeClr val="dk1"/>
                </a:solidFill>
                <a:latin typeface="Helvetica Light" panose="020B0403020202020204" pitchFamily="34" charset="0"/>
              </a:rPr>
              <a:t>Textual analysis</a:t>
            </a:r>
          </a:p>
          <a:p>
            <a:pPr marL="749300" lvl="2" indent="-285750" algn="l" rtl="0">
              <a:spcAft>
                <a:spcPts val="1200"/>
              </a:spcAft>
              <a:buClr>
                <a:schemeClr val="dk1"/>
              </a:buClr>
              <a:buSzPct val="60000"/>
              <a:buFont typeface="Arial" panose="020B0604020202020204" pitchFamily="34" charset="0"/>
              <a:buChar char="•"/>
            </a:pPr>
            <a:r>
              <a:rPr lang="en-US" dirty="0">
                <a:solidFill>
                  <a:schemeClr val="dk1"/>
                </a:solidFill>
                <a:latin typeface="Helvetica Light" panose="020B0403020202020204" pitchFamily="34" charset="0"/>
              </a:rPr>
              <a:t>Other data with macroeconomic or market significance</a:t>
            </a:r>
          </a:p>
        </p:txBody>
      </p:sp>
    </p:spTree>
    <p:extLst>
      <p:ext uri="{BB962C8B-B14F-4D97-AF65-F5344CB8AC3E}">
        <p14:creationId xmlns:p14="http://schemas.microsoft.com/office/powerpoint/2010/main" val="2449073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SEC-API.IO</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50</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7"/>
            <a:ext cx="4174065" cy="4093428"/>
          </a:xfrm>
        </p:spPr>
        <p:txBody>
          <a:bodyPr/>
          <a:lstStyle/>
          <a:p>
            <a:r>
              <a:rPr lang="en-US" dirty="0"/>
              <a:t>If only someone made this easier…</a:t>
            </a:r>
          </a:p>
          <a:p>
            <a:endParaRPr lang="en-US" dirty="0"/>
          </a:p>
          <a:p>
            <a:pPr marL="7938" lvl="0" algn="l" rtl="0">
              <a:spcBef>
                <a:spcPts val="0"/>
              </a:spcBef>
              <a:spcAft>
                <a:spcPts val="1200"/>
              </a:spcAft>
              <a:buClr>
                <a:srgbClr val="000000"/>
              </a:buClr>
              <a:buSzPts val="1800"/>
            </a:pPr>
            <a:r>
              <a:rPr lang="en-US" b="1" dirty="0">
                <a:solidFill>
                  <a:srgbClr val="000000"/>
                </a:solidFill>
                <a:latin typeface="Helvetica" pitchFamily="2" charset="0"/>
              </a:rPr>
              <a:t>Benefits</a:t>
            </a:r>
          </a:p>
          <a:p>
            <a:pPr marL="293688" lvl="1" indent="-285750" algn="l" rtl="0">
              <a:spcBef>
                <a:spcPts val="0"/>
              </a:spcBef>
              <a:spcAft>
                <a:spcPts val="1200"/>
              </a:spcAft>
              <a:buClr>
                <a:srgbClr val="000000"/>
              </a:buClr>
              <a:buSzPts val="1400"/>
              <a:buFont typeface="Arial" panose="020B0604020202020204" pitchFamily="34" charset="0"/>
              <a:buChar char="•"/>
            </a:pPr>
            <a:r>
              <a:rPr lang="en-US" dirty="0">
                <a:solidFill>
                  <a:srgbClr val="000000"/>
                </a:solidFill>
                <a:latin typeface="Helvetica Light" panose="020B0403020202020204" pitchFamily="34" charset="0"/>
              </a:rPr>
              <a:t>Professional developers have invested time, effort, and testing, to ensure methods for accessing data are reliable</a:t>
            </a:r>
          </a:p>
          <a:p>
            <a:pPr marL="7938" lvl="0" algn="l" rtl="0">
              <a:spcBef>
                <a:spcPts val="0"/>
              </a:spcBef>
              <a:spcAft>
                <a:spcPts val="1200"/>
              </a:spcAft>
              <a:buClr>
                <a:srgbClr val="000000"/>
              </a:buClr>
              <a:buSzPts val="1800"/>
            </a:pPr>
            <a:r>
              <a:rPr lang="en-US" b="1" dirty="0">
                <a:solidFill>
                  <a:srgbClr val="000000"/>
                </a:solidFill>
                <a:latin typeface="Helvetica" pitchFamily="2" charset="0"/>
              </a:rPr>
              <a:t>Weaknesses</a:t>
            </a:r>
          </a:p>
          <a:p>
            <a:pPr marL="293688" lvl="1" indent="-285750" algn="l" rtl="0">
              <a:spcBef>
                <a:spcPts val="0"/>
              </a:spcBef>
              <a:spcAft>
                <a:spcPts val="1200"/>
              </a:spcAft>
              <a:buClr>
                <a:srgbClr val="000000"/>
              </a:buClr>
              <a:buSzPts val="1400"/>
              <a:buFont typeface="Arial" panose="020B0604020202020204" pitchFamily="34" charset="0"/>
              <a:buChar char="•"/>
            </a:pPr>
            <a:r>
              <a:rPr lang="en-US" dirty="0">
                <a:solidFill>
                  <a:srgbClr val="000000"/>
                </a:solidFill>
                <a:latin typeface="Helvetica Light" panose="020B0403020202020204" pitchFamily="34" charset="0"/>
              </a:rPr>
              <a:t>It isn’t free</a:t>
            </a:r>
          </a:p>
          <a:p>
            <a:pPr marL="293688" lvl="1" indent="-285750" algn="l" rtl="0">
              <a:spcBef>
                <a:spcPts val="0"/>
              </a:spcBef>
              <a:spcAft>
                <a:spcPts val="1200"/>
              </a:spcAft>
              <a:buClr>
                <a:srgbClr val="000000"/>
              </a:buClr>
              <a:buSzPts val="1400"/>
              <a:buFont typeface="Arial" panose="020B0604020202020204" pitchFamily="34" charset="0"/>
              <a:buChar char="•"/>
            </a:pPr>
            <a:r>
              <a:rPr lang="en-US" dirty="0">
                <a:solidFill>
                  <a:srgbClr val="000000"/>
                </a:solidFill>
                <a:latin typeface="Helvetica Light" panose="020B0403020202020204" pitchFamily="34" charset="0"/>
              </a:rPr>
              <a:t>The Free API key limits you to 100 requests</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D1AD2C85-6EC6-882B-2CA7-AFC4C0B04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998" y="1221352"/>
            <a:ext cx="5886653" cy="3112584"/>
          </a:xfrm>
          <a:prstGeom prst="rect">
            <a:avLst/>
          </a:prstGeom>
        </p:spPr>
      </p:pic>
      <p:pic>
        <p:nvPicPr>
          <p:cNvPr id="7" name="Picture 6" descr="A group of logos on a blue background&#10;&#10;Description automatically generated">
            <a:extLst>
              <a:ext uri="{FF2B5EF4-FFF2-40B4-BE49-F238E27FC236}">
                <a16:creationId xmlns:a16="http://schemas.microsoft.com/office/drawing/2014/main" id="{3F1B89DD-A954-A3F6-D284-A0DA68ED5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997" y="4440947"/>
            <a:ext cx="5953893" cy="1806181"/>
          </a:xfrm>
          <a:prstGeom prst="rect">
            <a:avLst/>
          </a:prstGeom>
        </p:spPr>
      </p:pic>
    </p:spTree>
    <p:extLst>
      <p:ext uri="{BB962C8B-B14F-4D97-AF65-F5344CB8AC3E}">
        <p14:creationId xmlns:p14="http://schemas.microsoft.com/office/powerpoint/2010/main" val="3759833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Capabilities of SEC-API.IO</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51</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7"/>
            <a:ext cx="10498665" cy="1107996"/>
          </a:xfrm>
        </p:spPr>
        <p:txBody>
          <a:bodyPr/>
          <a:lstStyle/>
          <a:p>
            <a:r>
              <a:rPr lang="en-US" dirty="0">
                <a:solidFill>
                  <a:srgbClr val="000000"/>
                </a:solidFill>
                <a:latin typeface="Helvetica Light" panose="020B0403020202020204" pitchFamily="34" charset="0"/>
              </a:rPr>
              <a:t>So, what does this </a:t>
            </a:r>
            <a:r>
              <a:rPr lang="en-US" dirty="0">
                <a:solidFill>
                  <a:srgbClr val="000000"/>
                </a:solidFill>
              </a:rPr>
              <a:t>API do, exactly?</a:t>
            </a:r>
          </a:p>
          <a:p>
            <a:endParaRPr lang="en-US" dirty="0">
              <a:solidFill>
                <a:srgbClr val="000000"/>
              </a:solidFill>
            </a:endParaRPr>
          </a:p>
          <a:p>
            <a:r>
              <a:rPr lang="en-US" dirty="0">
                <a:solidFill>
                  <a:srgbClr val="000000"/>
                </a:solidFill>
                <a:latin typeface="Helvetica Light" panose="020B0403020202020204" pitchFamily="34" charset="0"/>
              </a:rPr>
              <a:t>First, look at the list of products offered. Then, click “Get Free API Key”.</a:t>
            </a:r>
          </a:p>
          <a:p>
            <a:endParaRPr lang="en-US" dirty="0"/>
          </a:p>
        </p:txBody>
      </p:sp>
      <p:pic>
        <p:nvPicPr>
          <p:cNvPr id="9" name="Picture 8" descr="A screenshot of a computer&#10;&#10;Description automatically generated">
            <a:extLst>
              <a:ext uri="{FF2B5EF4-FFF2-40B4-BE49-F238E27FC236}">
                <a16:creationId xmlns:a16="http://schemas.microsoft.com/office/drawing/2014/main" id="{C83804F1-C302-7871-072D-7371C68A3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67000"/>
            <a:ext cx="7772400" cy="2902226"/>
          </a:xfrm>
          <a:prstGeom prst="rect">
            <a:avLst/>
          </a:prstGeom>
        </p:spPr>
      </p:pic>
    </p:spTree>
    <p:extLst>
      <p:ext uri="{BB962C8B-B14F-4D97-AF65-F5344CB8AC3E}">
        <p14:creationId xmlns:p14="http://schemas.microsoft.com/office/powerpoint/2010/main" val="1246788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SEC-API.IO Documentation</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52</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7"/>
            <a:ext cx="10498665" cy="276999"/>
          </a:xfrm>
        </p:spPr>
        <p:txBody>
          <a:bodyPr/>
          <a:lstStyle/>
          <a:p>
            <a:r>
              <a:rPr lang="en-US" dirty="0">
                <a:solidFill>
                  <a:srgbClr val="000000"/>
                </a:solidFill>
                <a:latin typeface="Helvetica Light" panose="020B0403020202020204" pitchFamily="34" charset="0"/>
              </a:rPr>
              <a:t>Every developer loves and appreciates well-written documentation. </a:t>
            </a:r>
            <a:endParaRPr lang="en-US" dirty="0"/>
          </a:p>
        </p:txBody>
      </p:sp>
      <p:pic>
        <p:nvPicPr>
          <p:cNvPr id="4" name="Picture 3" descr="A screenshot of a web page&#10;&#10;Description automatically generated">
            <a:extLst>
              <a:ext uri="{FF2B5EF4-FFF2-40B4-BE49-F238E27FC236}">
                <a16:creationId xmlns:a16="http://schemas.microsoft.com/office/drawing/2014/main" id="{C832B9B7-EEEA-FA5B-D0BF-E1026331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867" y="1702430"/>
            <a:ext cx="7772400" cy="4599508"/>
          </a:xfrm>
          <a:prstGeom prst="rect">
            <a:avLst/>
          </a:prstGeom>
        </p:spPr>
      </p:pic>
    </p:spTree>
    <p:extLst>
      <p:ext uri="{BB962C8B-B14F-4D97-AF65-F5344CB8AC3E}">
        <p14:creationId xmlns:p14="http://schemas.microsoft.com/office/powerpoint/2010/main" val="2599492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Diving into SEC-API.IO Documentation</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53</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7"/>
            <a:ext cx="10498665" cy="276999"/>
          </a:xfrm>
        </p:spPr>
        <p:txBody>
          <a:bodyPr/>
          <a:lstStyle/>
          <a:p>
            <a:r>
              <a:rPr lang="en-US" dirty="0">
                <a:solidFill>
                  <a:srgbClr val="000000"/>
                </a:solidFill>
                <a:latin typeface="Helvetica Light" panose="020B0403020202020204" pitchFamily="34" charset="0"/>
              </a:rPr>
              <a:t>What can we learn by reading about the Query API?</a:t>
            </a:r>
            <a:endParaRPr lang="en-US" dirty="0"/>
          </a:p>
        </p:txBody>
      </p:sp>
      <p:pic>
        <p:nvPicPr>
          <p:cNvPr id="15" name="Picture 14" descr="A yellow line with black text&#10;&#10;Description automatically generated">
            <a:extLst>
              <a:ext uri="{FF2B5EF4-FFF2-40B4-BE49-F238E27FC236}">
                <a16:creationId xmlns:a16="http://schemas.microsoft.com/office/drawing/2014/main" id="{13C8A1CB-110B-C2EC-33A6-2F2C059AF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668" y="1828800"/>
            <a:ext cx="10062563" cy="2667000"/>
          </a:xfrm>
          <a:prstGeom prst="rect">
            <a:avLst/>
          </a:prstGeom>
        </p:spPr>
      </p:pic>
      <p:sp>
        <p:nvSpPr>
          <p:cNvPr id="16" name="Text Placeholder 2">
            <a:extLst>
              <a:ext uri="{FF2B5EF4-FFF2-40B4-BE49-F238E27FC236}">
                <a16:creationId xmlns:a16="http://schemas.microsoft.com/office/drawing/2014/main" id="{F4D5B536-A6CA-57F1-65CB-1FACE280D242}"/>
              </a:ext>
            </a:extLst>
          </p:cNvPr>
          <p:cNvSpPr txBox="1">
            <a:spLocks/>
          </p:cNvSpPr>
          <p:nvPr/>
        </p:nvSpPr>
        <p:spPr>
          <a:xfrm>
            <a:off x="990600" y="4844784"/>
            <a:ext cx="7924800" cy="553998"/>
          </a:xfrm>
          <a:prstGeom prst="rect">
            <a:avLst/>
          </a:prstGeom>
        </p:spPr>
        <p:txBody>
          <a:bodyPr wrap="square" lIns="0" tIns="0" rIns="0" bIns="0">
            <a:spAutoFit/>
          </a:bodyPr>
          <a:lstStyle>
            <a:lvl1pPr marL="0">
              <a:defRPr b="0" i="0">
                <a:solidFill>
                  <a:schemeClr val="tx1"/>
                </a:solidFill>
                <a:latin typeface="Helvetica Light" panose="020B0403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350" lvl="1" algn="l" rtl="0">
              <a:spcAft>
                <a:spcPts val="300"/>
              </a:spcAft>
              <a:buClr>
                <a:schemeClr val="dk1"/>
              </a:buClr>
              <a:buSzPct val="60000"/>
            </a:pPr>
            <a:r>
              <a:rPr lang="en-US" b="1" dirty="0">
                <a:solidFill>
                  <a:srgbClr val="622D61"/>
                </a:solidFill>
                <a:latin typeface="Helvetica" pitchFamily="2" charset="0"/>
                <a:cs typeface="Consolas" panose="020B0609020204030204" pitchFamily="49" charset="0"/>
              </a:rPr>
              <a:t>This is exactly what we tried to achieve in Excel with previous exercises tonight, but now, it’s going to be much much easier.</a:t>
            </a:r>
          </a:p>
        </p:txBody>
      </p:sp>
    </p:spTree>
    <p:extLst>
      <p:ext uri="{BB962C8B-B14F-4D97-AF65-F5344CB8AC3E}">
        <p14:creationId xmlns:p14="http://schemas.microsoft.com/office/powerpoint/2010/main" val="291643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document&#10;&#10;Description automatically generated">
            <a:extLst>
              <a:ext uri="{FF2B5EF4-FFF2-40B4-BE49-F238E27FC236}">
                <a16:creationId xmlns:a16="http://schemas.microsoft.com/office/drawing/2014/main" id="{9F5BD6F5-A1BD-F9EB-6495-5EAD88028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056426"/>
            <a:ext cx="10510624" cy="3506173"/>
          </a:xfrm>
          <a:prstGeom prst="rect">
            <a:avLst/>
          </a:prstGeom>
          <a:effectLst>
            <a:outerShdw blurRad="50800" dist="38100" dir="2700000" algn="tl" rotWithShape="0">
              <a:prstClr val="black">
                <a:alpha val="40000"/>
              </a:prstClr>
            </a:outerShdw>
          </a:effectLst>
        </p:spPr>
      </p:pic>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Diving into SEC-API.IO Documentation</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54</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7"/>
            <a:ext cx="10498665" cy="276999"/>
          </a:xfrm>
        </p:spPr>
        <p:txBody>
          <a:bodyPr/>
          <a:lstStyle/>
          <a:p>
            <a:r>
              <a:rPr lang="en-US" dirty="0">
                <a:solidFill>
                  <a:srgbClr val="000000"/>
                </a:solidFill>
                <a:latin typeface="Helvetica Light" panose="020B0403020202020204" pitchFamily="34" charset="0"/>
              </a:rPr>
              <a:t>What can we learn by reading about the Extractor API?</a:t>
            </a:r>
            <a:endParaRPr lang="en-US" dirty="0"/>
          </a:p>
        </p:txBody>
      </p:sp>
      <p:pic>
        <p:nvPicPr>
          <p:cNvPr id="6" name="Picture 5" descr="A screenshot of a computer&#10;&#10;Description automatically generated">
            <a:extLst>
              <a:ext uri="{FF2B5EF4-FFF2-40B4-BE49-F238E27FC236}">
                <a16:creationId xmlns:a16="http://schemas.microsoft.com/office/drawing/2014/main" id="{C6FCC8E7-C1F5-E708-9F7E-B1C453C88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505200"/>
            <a:ext cx="7772400" cy="2577661"/>
          </a:xfrm>
          <a:prstGeom prst="rect">
            <a:avLst/>
          </a:prstGeom>
          <a:effectLst>
            <a:outerShdw blurRad="50800" dist="38100" dir="2700000" algn="tl" rotWithShape="0">
              <a:prstClr val="black">
                <a:alpha val="40000"/>
              </a:prstClr>
            </a:outerShdw>
          </a:effectLst>
        </p:spPr>
      </p:pic>
      <p:pic>
        <p:nvPicPr>
          <p:cNvPr id="10" name="Picture 9" descr="A screenshot of a text extractor&#10;&#10;Description automatically generated">
            <a:extLst>
              <a:ext uri="{FF2B5EF4-FFF2-40B4-BE49-F238E27FC236}">
                <a16:creationId xmlns:a16="http://schemas.microsoft.com/office/drawing/2014/main" id="{D7A16E8E-1C68-C44F-F6D1-94CD9AE60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2750" y="2374543"/>
            <a:ext cx="4864100" cy="39208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7709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The SEC-API.IO Sandbox</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55</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4402665" cy="3046988"/>
          </a:xfrm>
        </p:spPr>
        <p:txBody>
          <a:bodyPr/>
          <a:lstStyle/>
          <a:p>
            <a:r>
              <a:rPr lang="en-US" dirty="0">
                <a:solidFill>
                  <a:srgbClr val="000000"/>
                </a:solidFill>
              </a:rPr>
              <a:t>We have a limited number of free requests (currently 100).</a:t>
            </a:r>
          </a:p>
          <a:p>
            <a:endParaRPr lang="en-US" dirty="0">
              <a:solidFill>
                <a:srgbClr val="000000"/>
              </a:solidFill>
            </a:endParaRPr>
          </a:p>
          <a:p>
            <a:r>
              <a:rPr lang="en-US" dirty="0">
                <a:solidFill>
                  <a:srgbClr val="000000"/>
                </a:solidFill>
              </a:rPr>
              <a:t>As an enabler and helpful demo of its capabilities, SEC-API.IO provides a “sandbox” to allow you to practice requests using the Search Query API.</a:t>
            </a:r>
          </a:p>
          <a:p>
            <a:endParaRPr lang="en-US" dirty="0">
              <a:solidFill>
                <a:srgbClr val="000000"/>
              </a:solidFill>
              <a:latin typeface="Helvetica Light" panose="020B0403020202020204" pitchFamily="34" charset="0"/>
            </a:endParaRPr>
          </a:p>
          <a:p>
            <a:r>
              <a:rPr lang="en-US" dirty="0">
                <a:solidFill>
                  <a:srgbClr val="000000"/>
                </a:solidFill>
                <a:latin typeface="Helvetica Light" panose="020B0403020202020204" pitchFamily="34" charset="0"/>
              </a:rPr>
              <a:t>Go to </a:t>
            </a:r>
            <a:r>
              <a:rPr lang="en-US" dirty="0">
                <a:solidFill>
                  <a:srgbClr val="000000"/>
                </a:solidFill>
                <a:latin typeface="Helvetica Light" panose="020B0403020202020204" pitchFamily="34" charset="0"/>
                <a:hlinkClick r:id="rId2"/>
              </a:rPr>
              <a:t>https://sec-api.io/sandbox</a:t>
            </a:r>
            <a:r>
              <a:rPr lang="en-US" dirty="0">
                <a:solidFill>
                  <a:srgbClr val="000000"/>
                </a:solidFill>
                <a:latin typeface="Helvetica Light" panose="020B0403020202020204" pitchFamily="34" charset="0"/>
              </a:rPr>
              <a:t> and try out a few requests. </a:t>
            </a:r>
          </a:p>
          <a:p>
            <a:endParaRPr lang="en-US" dirty="0"/>
          </a:p>
        </p:txBody>
      </p:sp>
      <p:pic>
        <p:nvPicPr>
          <p:cNvPr id="7" name="Picture 6" descr="A screenshot of a computer&#10;&#10;Description automatically generated">
            <a:extLst>
              <a:ext uri="{FF2B5EF4-FFF2-40B4-BE49-F238E27FC236}">
                <a16:creationId xmlns:a16="http://schemas.microsoft.com/office/drawing/2014/main" id="{7E705B9A-A0AC-9884-DB4F-2CD5BD42D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220010"/>
            <a:ext cx="5561044" cy="4417979"/>
          </a:xfrm>
          <a:prstGeom prst="rect">
            <a:avLst/>
          </a:prstGeom>
        </p:spPr>
      </p:pic>
    </p:spTree>
    <p:extLst>
      <p:ext uri="{BB962C8B-B14F-4D97-AF65-F5344CB8AC3E}">
        <p14:creationId xmlns:p14="http://schemas.microsoft.com/office/powerpoint/2010/main" val="43226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The SEC-API.IO Sandbox</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56</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4402665" cy="276999"/>
          </a:xfrm>
        </p:spPr>
        <p:txBody>
          <a:bodyPr/>
          <a:lstStyle/>
          <a:p>
            <a:r>
              <a:rPr lang="en-US" dirty="0">
                <a:solidFill>
                  <a:srgbClr val="000000"/>
                </a:solidFill>
              </a:rPr>
              <a:t>Look at what we can do with this thing!</a:t>
            </a:r>
            <a:endParaRPr lang="en-US" dirty="0"/>
          </a:p>
        </p:txBody>
      </p:sp>
      <p:pic>
        <p:nvPicPr>
          <p:cNvPr id="4" name="Picture 3" descr="A screenshot of a phone&#10;&#10;Description automatically generated">
            <a:extLst>
              <a:ext uri="{FF2B5EF4-FFF2-40B4-BE49-F238E27FC236}">
                <a16:creationId xmlns:a16="http://schemas.microsoft.com/office/drawing/2014/main" id="{D2BFE07E-37CA-8FEA-419C-5E7DEFF59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628000"/>
            <a:ext cx="2526353" cy="4300415"/>
          </a:xfrm>
          <a:prstGeom prst="rect">
            <a:avLst/>
          </a:prstGeom>
        </p:spPr>
      </p:pic>
    </p:spTree>
    <p:extLst>
      <p:ext uri="{BB962C8B-B14F-4D97-AF65-F5344CB8AC3E}">
        <p14:creationId xmlns:p14="http://schemas.microsoft.com/office/powerpoint/2010/main" val="1627664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Replicating our Excel and Python Examples from Earlier</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57</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4021665" cy="2215991"/>
          </a:xfrm>
        </p:spPr>
        <p:txBody>
          <a:bodyPr/>
          <a:lstStyle/>
          <a:p>
            <a:r>
              <a:rPr lang="en-US" dirty="0">
                <a:solidFill>
                  <a:srgbClr val="000000"/>
                </a:solidFill>
              </a:rPr>
              <a:t>Use the ”Search by ticker” function</a:t>
            </a:r>
          </a:p>
          <a:p>
            <a:endParaRPr lang="en-US" dirty="0">
              <a:solidFill>
                <a:srgbClr val="000000"/>
              </a:solidFill>
            </a:endParaRPr>
          </a:p>
          <a:p>
            <a:r>
              <a:rPr lang="en-US" dirty="0">
                <a:solidFill>
                  <a:srgbClr val="000000"/>
                </a:solidFill>
              </a:rPr>
              <a:t>Be sure to scroll all the way to the right in the Response section. </a:t>
            </a:r>
          </a:p>
          <a:p>
            <a:endParaRPr lang="en-US" dirty="0">
              <a:solidFill>
                <a:srgbClr val="000000"/>
              </a:solidFill>
            </a:endParaRPr>
          </a:p>
          <a:p>
            <a:r>
              <a:rPr lang="en-US" dirty="0">
                <a:solidFill>
                  <a:srgbClr val="000000"/>
                </a:solidFill>
              </a:rPr>
              <a:t>This will have valuable information: the URLs of the filings in various data formats</a:t>
            </a:r>
            <a:endParaRPr lang="en-US" dirty="0"/>
          </a:p>
        </p:txBody>
      </p:sp>
      <p:pic>
        <p:nvPicPr>
          <p:cNvPr id="6" name="Picture 5" descr="A screenshot of a search engine&#10;&#10;Description automatically generated">
            <a:extLst>
              <a:ext uri="{FF2B5EF4-FFF2-40B4-BE49-F238E27FC236}">
                <a16:creationId xmlns:a16="http://schemas.microsoft.com/office/drawing/2014/main" id="{250AD442-B605-6EF7-483B-5CA18F7F5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980203"/>
            <a:ext cx="5715000" cy="5016562"/>
          </a:xfrm>
          <a:prstGeom prst="rect">
            <a:avLst/>
          </a:prstGeom>
        </p:spPr>
      </p:pic>
    </p:spTree>
    <p:extLst>
      <p:ext uri="{BB962C8B-B14F-4D97-AF65-F5344CB8AC3E}">
        <p14:creationId xmlns:p14="http://schemas.microsoft.com/office/powerpoint/2010/main" val="2139967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Where is the accession number?</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58</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4021665" cy="553998"/>
          </a:xfrm>
        </p:spPr>
        <p:txBody>
          <a:bodyPr/>
          <a:lstStyle/>
          <a:p>
            <a:r>
              <a:rPr lang="en-US" dirty="0">
                <a:solidFill>
                  <a:srgbClr val="000000"/>
                </a:solidFill>
              </a:rPr>
              <a:t>Click the option above the tabular data to display the JSON.</a:t>
            </a:r>
            <a:endParaRPr lang="en-US" dirty="0"/>
          </a:p>
        </p:txBody>
      </p:sp>
      <p:pic>
        <p:nvPicPr>
          <p:cNvPr id="4" name="Picture 3" descr="A screenshot of a computer&#10;&#10;Description automatically generated">
            <a:extLst>
              <a:ext uri="{FF2B5EF4-FFF2-40B4-BE49-F238E27FC236}">
                <a16:creationId xmlns:a16="http://schemas.microsoft.com/office/drawing/2014/main" id="{91B48A4B-3FC1-F87B-180C-D43221B710D7}"/>
              </a:ext>
            </a:extLst>
          </p:cNvPr>
          <p:cNvPicPr>
            <a:picLocks noChangeAspect="1"/>
          </p:cNvPicPr>
          <p:nvPr/>
        </p:nvPicPr>
        <p:blipFill rotWithShape="1">
          <a:blip r:embed="rId2">
            <a:extLst>
              <a:ext uri="{28A0092B-C50C-407E-A947-70E740481C1C}">
                <a14:useLocalDpi xmlns:a14="http://schemas.microsoft.com/office/drawing/2010/main" val="0"/>
              </a:ext>
            </a:extLst>
          </a:blip>
          <a:srcRect b="36670"/>
          <a:stretch/>
        </p:blipFill>
        <p:spPr>
          <a:xfrm>
            <a:off x="5867401" y="1295400"/>
            <a:ext cx="5095523" cy="3581400"/>
          </a:xfrm>
          <a:prstGeom prst="rect">
            <a:avLst/>
          </a:prstGeom>
        </p:spPr>
      </p:pic>
      <p:sp>
        <p:nvSpPr>
          <p:cNvPr id="8" name="TextBox 7">
            <a:extLst>
              <a:ext uri="{FF2B5EF4-FFF2-40B4-BE49-F238E27FC236}">
                <a16:creationId xmlns:a16="http://schemas.microsoft.com/office/drawing/2014/main" id="{B1A00CA5-6E58-F559-9E35-3379B34F7EDD}"/>
              </a:ext>
            </a:extLst>
          </p:cNvPr>
          <p:cNvSpPr txBox="1"/>
          <p:nvPr/>
        </p:nvSpPr>
        <p:spPr>
          <a:xfrm>
            <a:off x="609600" y="2286000"/>
            <a:ext cx="5334000" cy="1477328"/>
          </a:xfrm>
          <a:prstGeom prst="rect">
            <a:avLst/>
          </a:prstGeom>
          <a:noFill/>
        </p:spPr>
        <p:txBody>
          <a:bodyPr wrap="square">
            <a:spAutoFit/>
          </a:bodyPr>
          <a:lstStyle/>
          <a:p>
            <a:r>
              <a:rPr lang="en-US" dirty="0">
                <a:latin typeface="Helvetica Light" panose="020B0403020202020204" pitchFamily="34" charset="0"/>
              </a:rPr>
              <a:t>This is precisely what is meant when the documentation tells you to:</a:t>
            </a:r>
          </a:p>
          <a:p>
            <a:endParaRPr lang="en-US" dirty="0">
              <a:latin typeface="Helvetica Light" panose="020B0403020202020204" pitchFamily="34" charset="0"/>
            </a:endParaRPr>
          </a:p>
          <a:p>
            <a:r>
              <a:rPr lang="en-US" dirty="0">
                <a:latin typeface="Helvetica Light" panose="020B0403020202020204" pitchFamily="34" charset="0"/>
              </a:rPr>
              <a:t>Replace &lt;</a:t>
            </a:r>
            <a:r>
              <a:rPr lang="en-US" dirty="0" err="1">
                <a:latin typeface="Helvetica Light" panose="020B0403020202020204" pitchFamily="34" charset="0"/>
              </a:rPr>
              <a:t>cik</a:t>
            </a:r>
            <a:r>
              <a:rPr lang="en-US" dirty="0">
                <a:latin typeface="Helvetica Light" panose="020B0403020202020204" pitchFamily="34" charset="0"/>
              </a:rPr>
              <a:t>&gt; and &lt;</a:t>
            </a:r>
            <a:r>
              <a:rPr lang="en-US" dirty="0" err="1">
                <a:latin typeface="Helvetica Light" panose="020B0403020202020204" pitchFamily="34" charset="0"/>
              </a:rPr>
              <a:t>accessionNo</a:t>
            </a:r>
            <a:r>
              <a:rPr lang="en-US" dirty="0">
                <a:latin typeface="Helvetica Light" panose="020B0403020202020204" pitchFamily="34" charset="0"/>
              </a:rPr>
              <a:t>&gt; in the link skeleton to get the final link to the Excel file.</a:t>
            </a:r>
          </a:p>
        </p:txBody>
      </p:sp>
      <p:sp>
        <p:nvSpPr>
          <p:cNvPr id="10" name="TextBox 9">
            <a:extLst>
              <a:ext uri="{FF2B5EF4-FFF2-40B4-BE49-F238E27FC236}">
                <a16:creationId xmlns:a16="http://schemas.microsoft.com/office/drawing/2014/main" id="{10C6EE61-1D02-A709-DE4E-6D48C0BF5A26}"/>
              </a:ext>
            </a:extLst>
          </p:cNvPr>
          <p:cNvSpPr txBox="1"/>
          <p:nvPr/>
        </p:nvSpPr>
        <p:spPr>
          <a:xfrm>
            <a:off x="609600" y="5421868"/>
            <a:ext cx="10942825" cy="369332"/>
          </a:xfrm>
          <a:prstGeom prst="rect">
            <a:avLst/>
          </a:prstGeom>
          <a:noFill/>
        </p:spPr>
        <p:txBody>
          <a:bodyPr wrap="square">
            <a:spAutoFit/>
          </a:bodyPr>
          <a:lstStyle/>
          <a:p>
            <a:r>
              <a:rPr lang="en-US" b="1" dirty="0">
                <a:latin typeface="Helvetica" pitchFamily="2" charset="0"/>
              </a:rPr>
              <a:t>Link skeleton</a:t>
            </a:r>
            <a:r>
              <a:rPr lang="en-US" dirty="0">
                <a:latin typeface="Helvetica Light" panose="020B0403020202020204" pitchFamily="34" charset="0"/>
              </a:rPr>
              <a:t>: https://</a:t>
            </a:r>
            <a:r>
              <a:rPr lang="en-US" dirty="0" err="1">
                <a:latin typeface="Helvetica Light" panose="020B0403020202020204" pitchFamily="34" charset="0"/>
              </a:rPr>
              <a:t>www.sec.gov</a:t>
            </a:r>
            <a:r>
              <a:rPr lang="en-US" dirty="0">
                <a:latin typeface="Helvetica Light" panose="020B0403020202020204" pitchFamily="34" charset="0"/>
              </a:rPr>
              <a:t>/Archives/</a:t>
            </a:r>
            <a:r>
              <a:rPr lang="en-US" dirty="0" err="1">
                <a:latin typeface="Helvetica Light" panose="020B0403020202020204" pitchFamily="34" charset="0"/>
              </a:rPr>
              <a:t>edgar</a:t>
            </a:r>
            <a:r>
              <a:rPr lang="en-US" dirty="0">
                <a:latin typeface="Helvetica Light" panose="020B0403020202020204" pitchFamily="34" charset="0"/>
              </a:rPr>
              <a:t>/data/</a:t>
            </a:r>
            <a:r>
              <a:rPr lang="en-US" b="1" dirty="0">
                <a:solidFill>
                  <a:srgbClr val="622D61"/>
                </a:solidFill>
                <a:latin typeface="Helvetica" pitchFamily="2" charset="0"/>
              </a:rPr>
              <a:t>&lt;</a:t>
            </a:r>
            <a:r>
              <a:rPr lang="en-US" b="1" dirty="0" err="1">
                <a:solidFill>
                  <a:srgbClr val="622D61"/>
                </a:solidFill>
                <a:latin typeface="Helvetica" pitchFamily="2" charset="0"/>
              </a:rPr>
              <a:t>cik</a:t>
            </a:r>
            <a:r>
              <a:rPr lang="en-US" b="1" dirty="0">
                <a:solidFill>
                  <a:srgbClr val="622D61"/>
                </a:solidFill>
                <a:latin typeface="Helvetica" pitchFamily="2" charset="0"/>
              </a:rPr>
              <a:t>&gt;</a:t>
            </a:r>
            <a:r>
              <a:rPr lang="en-US" dirty="0">
                <a:latin typeface="Helvetica Light" panose="020B0403020202020204" pitchFamily="34" charset="0"/>
              </a:rPr>
              <a:t>/</a:t>
            </a:r>
            <a:r>
              <a:rPr lang="en-US" b="1" dirty="0">
                <a:solidFill>
                  <a:srgbClr val="622D61"/>
                </a:solidFill>
                <a:latin typeface="Helvetica" pitchFamily="2" charset="0"/>
              </a:rPr>
              <a:t>&lt;</a:t>
            </a:r>
            <a:r>
              <a:rPr lang="en-US" b="1" dirty="0" err="1">
                <a:solidFill>
                  <a:srgbClr val="622D61"/>
                </a:solidFill>
                <a:latin typeface="Helvetica" pitchFamily="2" charset="0"/>
              </a:rPr>
              <a:t>accessionNo</a:t>
            </a:r>
            <a:r>
              <a:rPr lang="en-US" b="1" dirty="0">
                <a:solidFill>
                  <a:srgbClr val="622D61"/>
                </a:solidFill>
                <a:latin typeface="Helvetica" pitchFamily="2" charset="0"/>
              </a:rPr>
              <a:t>&gt;</a:t>
            </a:r>
            <a:r>
              <a:rPr lang="en-US" dirty="0">
                <a:latin typeface="Helvetica Light" panose="020B0403020202020204" pitchFamily="34" charset="0"/>
              </a:rPr>
              <a:t>/</a:t>
            </a:r>
            <a:r>
              <a:rPr lang="en-US" dirty="0" err="1">
                <a:latin typeface="Helvetica Light" panose="020B0403020202020204" pitchFamily="34" charset="0"/>
              </a:rPr>
              <a:t>Financial_Report.xlsx</a:t>
            </a:r>
            <a:endParaRPr lang="en-US" dirty="0"/>
          </a:p>
        </p:txBody>
      </p:sp>
    </p:spTree>
    <p:extLst>
      <p:ext uri="{BB962C8B-B14F-4D97-AF65-F5344CB8AC3E}">
        <p14:creationId xmlns:p14="http://schemas.microsoft.com/office/powerpoint/2010/main" val="1305841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But wait…there’s more</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59</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10544045" cy="276999"/>
          </a:xfrm>
        </p:spPr>
        <p:txBody>
          <a:bodyPr/>
          <a:lstStyle/>
          <a:p>
            <a:r>
              <a:rPr lang="en-US" dirty="0">
                <a:solidFill>
                  <a:srgbClr val="000000"/>
                </a:solidFill>
              </a:rPr>
              <a:t>SEC-API.IO provides several options for accessing their API. Two of these look very interesting.</a:t>
            </a:r>
            <a:endParaRPr lang="en-US" dirty="0"/>
          </a:p>
        </p:txBody>
      </p:sp>
      <p:pic>
        <p:nvPicPr>
          <p:cNvPr id="6" name="Picture 5" descr="A screenshot of a computer&#10;&#10;Description automatically generated">
            <a:extLst>
              <a:ext uri="{FF2B5EF4-FFF2-40B4-BE49-F238E27FC236}">
                <a16:creationId xmlns:a16="http://schemas.microsoft.com/office/drawing/2014/main" id="{ACFA1C8B-8E13-D337-2DFD-7C913C17E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832100"/>
            <a:ext cx="2692400" cy="30353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3E01603-CCB8-6608-6A8D-10FBE93B0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2832100"/>
            <a:ext cx="2476500" cy="2946400"/>
          </a:xfrm>
          <a:prstGeom prst="rect">
            <a:avLst/>
          </a:prstGeom>
        </p:spPr>
      </p:pic>
      <p:sp>
        <p:nvSpPr>
          <p:cNvPr id="13" name="TextBox 12">
            <a:extLst>
              <a:ext uri="{FF2B5EF4-FFF2-40B4-BE49-F238E27FC236}">
                <a16:creationId xmlns:a16="http://schemas.microsoft.com/office/drawing/2014/main" id="{E21721E3-07F1-D12F-2174-015EFA2B3E70}"/>
              </a:ext>
            </a:extLst>
          </p:cNvPr>
          <p:cNvSpPr txBox="1"/>
          <p:nvPr/>
        </p:nvSpPr>
        <p:spPr>
          <a:xfrm>
            <a:off x="702734" y="1870823"/>
            <a:ext cx="103462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b="1" dirty="0">
                <a:solidFill>
                  <a:srgbClr val="622D61"/>
                </a:solidFill>
                <a:latin typeface="Helvetica" pitchFamily="2" charset="0"/>
                <a:ea typeface="+mn-ea"/>
                <a:cs typeface="+mn-cs"/>
              </a:rPr>
              <a:t>This is why the cool kids read the documentation!</a:t>
            </a:r>
          </a:p>
        </p:txBody>
      </p:sp>
    </p:spTree>
    <p:extLst>
      <p:ext uri="{BB962C8B-B14F-4D97-AF65-F5344CB8AC3E}">
        <p14:creationId xmlns:p14="http://schemas.microsoft.com/office/powerpoint/2010/main" val="268431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An example automation from a previous quarter with Professor Yeo</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6</a:t>
            </a:fld>
            <a:endParaRPr spc="-25" dirty="0"/>
          </a:p>
        </p:txBody>
      </p:sp>
      <p:pic>
        <p:nvPicPr>
          <p:cNvPr id="2" name="Google Shape;70;p16">
            <a:extLst>
              <a:ext uri="{FF2B5EF4-FFF2-40B4-BE49-F238E27FC236}">
                <a16:creationId xmlns:a16="http://schemas.microsoft.com/office/drawing/2014/main" id="{666A5D26-8ACB-CAB5-38BA-3AE464E5655B}"/>
              </a:ext>
            </a:extLst>
          </p:cNvPr>
          <p:cNvPicPr preferRelativeResize="0"/>
          <p:nvPr/>
        </p:nvPicPr>
        <p:blipFill>
          <a:blip r:embed="rId2">
            <a:alphaModFix/>
          </a:blip>
          <a:stretch>
            <a:fillRect/>
          </a:stretch>
        </p:blipFill>
        <p:spPr>
          <a:xfrm>
            <a:off x="990600" y="1087762"/>
            <a:ext cx="4773325" cy="5279437"/>
          </a:xfrm>
          <a:prstGeom prst="rect">
            <a:avLst/>
          </a:prstGeom>
          <a:noFill/>
          <a:ln>
            <a:noFill/>
          </a:ln>
        </p:spPr>
      </p:pic>
    </p:spTree>
    <p:extLst>
      <p:ext uri="{BB962C8B-B14F-4D97-AF65-F5344CB8AC3E}">
        <p14:creationId xmlns:p14="http://schemas.microsoft.com/office/powerpoint/2010/main" val="1402754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622D6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EECA93-642E-937E-4BFD-E7BF5B103AB2}"/>
              </a:ext>
            </a:extLst>
          </p:cNvPr>
          <p:cNvSpPr>
            <a:spLocks noGrp="1"/>
          </p:cNvSpPr>
          <p:nvPr>
            <p:ph type="title"/>
          </p:nvPr>
        </p:nvSpPr>
        <p:spPr>
          <a:xfrm>
            <a:off x="694267" y="610871"/>
            <a:ext cx="10803467" cy="492443"/>
          </a:xfrm>
        </p:spPr>
        <p:txBody>
          <a:bodyPr/>
          <a:lstStyle/>
          <a:p>
            <a:r>
              <a:rPr lang="en-US" sz="3200" dirty="0">
                <a:solidFill>
                  <a:schemeClr val="bg1"/>
                </a:solidFill>
              </a:rPr>
              <a:t>Python (Google </a:t>
            </a:r>
            <a:r>
              <a:rPr lang="en-US" sz="3200" dirty="0" err="1">
                <a:solidFill>
                  <a:schemeClr val="bg1"/>
                </a:solidFill>
              </a:rPr>
              <a:t>Colab</a:t>
            </a:r>
            <a:r>
              <a:rPr lang="en-US" sz="3200" dirty="0">
                <a:solidFill>
                  <a:schemeClr val="bg1"/>
                </a:solidFill>
              </a:rPr>
              <a:t>)</a:t>
            </a:r>
          </a:p>
        </p:txBody>
      </p:sp>
    </p:spTree>
    <p:extLst>
      <p:ext uri="{BB962C8B-B14F-4D97-AF65-F5344CB8AC3E}">
        <p14:creationId xmlns:p14="http://schemas.microsoft.com/office/powerpoint/2010/main" val="2756784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Exploring the Python method using Google </a:t>
            </a:r>
            <a:r>
              <a:rPr lang="en" dirty="0" err="1"/>
              <a:t>Colab</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61</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10544045" cy="276999"/>
          </a:xfrm>
        </p:spPr>
        <p:txBody>
          <a:bodyPr/>
          <a:lstStyle/>
          <a:p>
            <a:r>
              <a:rPr lang="en-US" dirty="0">
                <a:solidFill>
                  <a:srgbClr val="000000"/>
                </a:solidFill>
              </a:rPr>
              <a:t>SEC-API.IO is also kind enough to show us how to write Python. We’ll just need to customize it. </a:t>
            </a:r>
            <a:endParaRPr lang="en-US" dirty="0"/>
          </a:p>
        </p:txBody>
      </p:sp>
      <p:pic>
        <p:nvPicPr>
          <p:cNvPr id="6" name="Picture 5" descr="A screenshot of a computer&#10;&#10;Description automatically generated">
            <a:extLst>
              <a:ext uri="{FF2B5EF4-FFF2-40B4-BE49-F238E27FC236}">
                <a16:creationId xmlns:a16="http://schemas.microsoft.com/office/drawing/2014/main" id="{ACFA1C8B-8E13-D337-2DFD-7C913C17E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67" y="1702428"/>
            <a:ext cx="2692400" cy="30353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9D6A500-0147-25E9-666D-574989A117AE}"/>
              </a:ext>
            </a:extLst>
          </p:cNvPr>
          <p:cNvPicPr>
            <a:picLocks noChangeAspect="1"/>
          </p:cNvPicPr>
          <p:nvPr/>
        </p:nvPicPr>
        <p:blipFill rotWithShape="1">
          <a:blip r:embed="rId3">
            <a:extLst>
              <a:ext uri="{28A0092B-C50C-407E-A947-70E740481C1C}">
                <a14:useLocalDpi xmlns:a14="http://schemas.microsoft.com/office/drawing/2010/main" val="0"/>
              </a:ext>
            </a:extLst>
          </a:blip>
          <a:srcRect r="28221"/>
          <a:stretch/>
        </p:blipFill>
        <p:spPr>
          <a:xfrm>
            <a:off x="4325587" y="1826558"/>
            <a:ext cx="3218214" cy="4648200"/>
          </a:xfrm>
          <a:prstGeom prst="rect">
            <a:avLst/>
          </a:prstGeom>
        </p:spPr>
      </p:pic>
    </p:spTree>
    <p:extLst>
      <p:ext uri="{BB962C8B-B14F-4D97-AF65-F5344CB8AC3E}">
        <p14:creationId xmlns:p14="http://schemas.microsoft.com/office/powerpoint/2010/main" val="1520783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Your API Key will start counting with each request you make</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62</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10544045" cy="276999"/>
          </a:xfrm>
        </p:spPr>
        <p:txBody>
          <a:bodyPr/>
          <a:lstStyle/>
          <a:p>
            <a:r>
              <a:rPr lang="en-US" dirty="0">
                <a:solidFill>
                  <a:srgbClr val="000000"/>
                </a:solidFill>
              </a:rPr>
              <a:t>Try to use this sparingly. We will use it a few more times this semester.</a:t>
            </a:r>
            <a:endParaRPr lang="en-US" dirty="0"/>
          </a:p>
        </p:txBody>
      </p:sp>
      <p:pic>
        <p:nvPicPr>
          <p:cNvPr id="6" name="Picture 5" descr="A screenshot of a computer&#10;&#10;Description automatically generated">
            <a:extLst>
              <a:ext uri="{FF2B5EF4-FFF2-40B4-BE49-F238E27FC236}">
                <a16:creationId xmlns:a16="http://schemas.microsoft.com/office/drawing/2014/main" id="{31C1AF9E-3FBF-F96C-5095-13A03CDE1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28800"/>
            <a:ext cx="5434575" cy="3826384"/>
          </a:xfrm>
          <a:prstGeom prst="rect">
            <a:avLst/>
          </a:prstGeom>
        </p:spPr>
      </p:pic>
    </p:spTree>
    <p:extLst>
      <p:ext uri="{BB962C8B-B14F-4D97-AF65-F5344CB8AC3E}">
        <p14:creationId xmlns:p14="http://schemas.microsoft.com/office/powerpoint/2010/main" val="327760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622D6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EECA93-642E-937E-4BFD-E7BF5B103AB2}"/>
              </a:ext>
            </a:extLst>
          </p:cNvPr>
          <p:cNvSpPr>
            <a:spLocks noGrp="1"/>
          </p:cNvSpPr>
          <p:nvPr>
            <p:ph type="title"/>
          </p:nvPr>
        </p:nvSpPr>
        <p:spPr>
          <a:xfrm>
            <a:off x="694267" y="610871"/>
            <a:ext cx="10803467" cy="492443"/>
          </a:xfrm>
        </p:spPr>
        <p:txBody>
          <a:bodyPr/>
          <a:lstStyle/>
          <a:p>
            <a:r>
              <a:rPr lang="en-US" sz="3200" dirty="0">
                <a:solidFill>
                  <a:schemeClr val="bg1"/>
                </a:solidFill>
              </a:rPr>
              <a:t>Google Sheets</a:t>
            </a:r>
          </a:p>
        </p:txBody>
      </p:sp>
    </p:spTree>
    <p:extLst>
      <p:ext uri="{BB962C8B-B14F-4D97-AF65-F5344CB8AC3E}">
        <p14:creationId xmlns:p14="http://schemas.microsoft.com/office/powerpoint/2010/main" val="2509881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Using the API within Google Sheets</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64</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10544045" cy="276999"/>
          </a:xfrm>
        </p:spPr>
        <p:txBody>
          <a:bodyPr/>
          <a:lstStyle/>
          <a:p>
            <a:r>
              <a:rPr lang="en-US" dirty="0">
                <a:solidFill>
                  <a:srgbClr val="000000"/>
                </a:solidFill>
              </a:rPr>
              <a:t>SEC-API.IO also gives us a method to use the Search API directly within Google Sheets. </a:t>
            </a:r>
            <a:endParaRPr lang="en-US" dirty="0"/>
          </a:p>
        </p:txBody>
      </p:sp>
      <p:sp>
        <p:nvSpPr>
          <p:cNvPr id="4" name="TextBox 3">
            <a:extLst>
              <a:ext uri="{FF2B5EF4-FFF2-40B4-BE49-F238E27FC236}">
                <a16:creationId xmlns:a16="http://schemas.microsoft.com/office/drawing/2014/main" id="{6DCF03B9-63BA-B8FD-AC9E-8FC41118875D}"/>
              </a:ext>
            </a:extLst>
          </p:cNvPr>
          <p:cNvSpPr txBox="1"/>
          <p:nvPr/>
        </p:nvSpPr>
        <p:spPr>
          <a:xfrm>
            <a:off x="3810000" y="1955800"/>
            <a:ext cx="7436780" cy="4524315"/>
          </a:xfrm>
          <a:prstGeom prst="rect">
            <a:avLst/>
          </a:prstGeom>
          <a:noFill/>
        </p:spPr>
        <p:txBody>
          <a:bodyPr wrap="square">
            <a:spAutoFit/>
          </a:bodyPr>
          <a:lstStyle/>
          <a:p>
            <a:pPr marL="285750" indent="-285750">
              <a:buFont typeface="Arial" panose="020B0604020202020204" pitchFamily="34" charset="0"/>
              <a:buChar char="•"/>
            </a:pPr>
            <a:r>
              <a:rPr lang="en-US" dirty="0">
                <a:latin typeface="Helvetica Light" panose="020B0403020202020204" pitchFamily="34" charset="0"/>
              </a:rPr>
              <a:t>Before usage, ensure you copy this sheet into your own workspace.</a:t>
            </a:r>
            <a:br>
              <a:rPr lang="en-US" dirty="0">
                <a:latin typeface="Helvetica Light" panose="020B0403020202020204" pitchFamily="34" charset="0"/>
              </a:rPr>
            </a:br>
            <a:br>
              <a:rPr lang="en-US" dirty="0">
                <a:latin typeface="Helvetica Light" panose="020B0403020202020204" pitchFamily="34" charset="0"/>
              </a:rPr>
            </a:br>
            <a:r>
              <a:rPr lang="en-US" dirty="0">
                <a:latin typeface="Helvetica Light" panose="020B0403020202020204" pitchFamily="34" charset="0"/>
              </a:rPr>
              <a:t>Click ”Extensions" &gt; ”App Script" to open the script editor. </a:t>
            </a:r>
          </a:p>
          <a:p>
            <a:pPr marL="285750" indent="-285750">
              <a:buFont typeface="Arial" panose="020B0604020202020204" pitchFamily="34" charset="0"/>
              <a:buChar char="•"/>
            </a:pPr>
            <a:endParaRPr lang="en-US" dirty="0">
              <a:latin typeface="Helvetica Light" panose="020B0403020202020204" pitchFamily="34" charset="0"/>
            </a:endParaRPr>
          </a:p>
          <a:p>
            <a:pPr marL="285750" indent="-285750">
              <a:buFont typeface="Arial" panose="020B0604020202020204" pitchFamily="34" charset="0"/>
              <a:buChar char="•"/>
            </a:pPr>
            <a:r>
              <a:rPr lang="en-US" dirty="0">
                <a:latin typeface="Helvetica Light" panose="020B0403020202020204" pitchFamily="34" charset="0"/>
              </a:rPr>
              <a:t>In the file </a:t>
            </a:r>
            <a:r>
              <a:rPr lang="en-US" dirty="0" err="1">
                <a:latin typeface="Helvetica Light" panose="020B0403020202020204" pitchFamily="34" charset="0"/>
              </a:rPr>
              <a:t>macro.gs</a:t>
            </a:r>
            <a:r>
              <a:rPr lang="en-US" dirty="0">
                <a:latin typeface="Helvetica Light" panose="020B0403020202020204" pitchFamily="34" charset="0"/>
              </a:rPr>
              <a:t> replace YOUR_API_KEY with your API key. Click the "Save Project” button to save your changes. </a:t>
            </a:r>
          </a:p>
          <a:p>
            <a:pPr marL="285750" indent="-285750">
              <a:buFont typeface="Arial" panose="020B0604020202020204" pitchFamily="34" charset="0"/>
              <a:buChar char="•"/>
            </a:pPr>
            <a:endParaRPr lang="en-US" dirty="0">
              <a:latin typeface="Helvetica Light" panose="020B0403020202020204" pitchFamily="34" charset="0"/>
            </a:endParaRPr>
          </a:p>
          <a:p>
            <a:pPr marL="285750" indent="-285750">
              <a:buFont typeface="Arial" panose="020B0604020202020204" pitchFamily="34" charset="0"/>
              <a:buChar char="•"/>
            </a:pPr>
            <a:r>
              <a:rPr lang="en-US" dirty="0">
                <a:latin typeface="Helvetica Light" panose="020B0403020202020204" pitchFamily="34" charset="0"/>
              </a:rPr>
              <a:t>Go back to your sheet, and click "Tools" &gt; "Macros" &gt;"</a:t>
            </a:r>
            <a:r>
              <a:rPr lang="en-US" dirty="0" err="1">
                <a:latin typeface="Helvetica Light" panose="020B0403020202020204" pitchFamily="34" charset="0"/>
              </a:rPr>
              <a:t>AddFillings</a:t>
            </a:r>
            <a:r>
              <a:rPr lang="en-US" dirty="0">
                <a:latin typeface="Helvetica Light" panose="020B0403020202020204" pitchFamily="34" charset="0"/>
              </a:rPr>
              <a:t>". </a:t>
            </a:r>
          </a:p>
          <a:p>
            <a:pPr marL="285750" indent="-285750">
              <a:buFont typeface="Arial" panose="020B0604020202020204" pitchFamily="34" charset="0"/>
              <a:buChar char="•"/>
            </a:pPr>
            <a:endParaRPr lang="en-US" dirty="0">
              <a:latin typeface="Helvetica Light" panose="020B0403020202020204" pitchFamily="34" charset="0"/>
            </a:endParaRPr>
          </a:p>
          <a:p>
            <a:pPr marL="285750" indent="-285750">
              <a:buFont typeface="Arial" panose="020B0604020202020204" pitchFamily="34" charset="0"/>
              <a:buChar char="•"/>
            </a:pPr>
            <a:r>
              <a:rPr lang="en-US" dirty="0">
                <a:latin typeface="Helvetica Light" panose="020B0403020202020204" pitchFamily="34" charset="0"/>
              </a:rPr>
              <a:t>You have to give permission to the macro script. Important: click "Advanced", then "Accept unsafe version". Once you gave permission, you can click again on "Tools" &gt; "Macros" &gt; "</a:t>
            </a:r>
            <a:r>
              <a:rPr lang="en-US" dirty="0" err="1">
                <a:latin typeface="Helvetica Light" panose="020B0403020202020204" pitchFamily="34" charset="0"/>
              </a:rPr>
              <a:t>AddFillings</a:t>
            </a:r>
            <a:r>
              <a:rPr lang="en-US" dirty="0">
                <a:latin typeface="Helvetica Light" panose="020B0403020202020204" pitchFamily="34" charset="0"/>
              </a:rPr>
              <a:t>". </a:t>
            </a:r>
          </a:p>
          <a:p>
            <a:pPr marL="285750" indent="-285750">
              <a:buFont typeface="Arial" panose="020B0604020202020204" pitchFamily="34" charset="0"/>
              <a:buChar char="•"/>
            </a:pPr>
            <a:endParaRPr lang="en-US" dirty="0">
              <a:latin typeface="Helvetica Light" panose="020B0403020202020204" pitchFamily="34" charset="0"/>
            </a:endParaRPr>
          </a:p>
          <a:p>
            <a:pPr marL="285750" indent="-285750">
              <a:buFont typeface="Arial" panose="020B0604020202020204" pitchFamily="34" charset="0"/>
              <a:buChar char="•"/>
            </a:pPr>
            <a:r>
              <a:rPr lang="en-US" dirty="0">
                <a:latin typeface="Helvetica Light" panose="020B0403020202020204" pitchFamily="34" charset="0"/>
              </a:rPr>
              <a:t>You can change the query inside the script editor to retrieve different filings.</a:t>
            </a:r>
          </a:p>
        </p:txBody>
      </p:sp>
      <p:pic>
        <p:nvPicPr>
          <p:cNvPr id="7" name="Picture 6" descr="A screenshot of a computer&#10;&#10;Description automatically generated">
            <a:extLst>
              <a:ext uri="{FF2B5EF4-FFF2-40B4-BE49-F238E27FC236}">
                <a16:creationId xmlns:a16="http://schemas.microsoft.com/office/drawing/2014/main" id="{F9B3BF14-F022-BA3F-6B3E-482049A4F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735" y="1955800"/>
            <a:ext cx="2476500" cy="2946400"/>
          </a:xfrm>
          <a:prstGeom prst="rect">
            <a:avLst/>
          </a:prstGeom>
        </p:spPr>
      </p:pic>
    </p:spTree>
    <p:extLst>
      <p:ext uri="{BB962C8B-B14F-4D97-AF65-F5344CB8AC3E}">
        <p14:creationId xmlns:p14="http://schemas.microsoft.com/office/powerpoint/2010/main" val="26462453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Editing the Script</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65</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10544045" cy="276999"/>
          </a:xfrm>
        </p:spPr>
        <p:txBody>
          <a:bodyPr/>
          <a:lstStyle/>
          <a:p>
            <a:r>
              <a:rPr lang="en-US" dirty="0">
                <a:solidFill>
                  <a:srgbClr val="000000"/>
                </a:solidFill>
              </a:rPr>
              <a:t>Apps Script is a Google feature that uses a coding language called JavaScript</a:t>
            </a:r>
            <a:endParaRPr lang="en-US" dirty="0"/>
          </a:p>
        </p:txBody>
      </p:sp>
      <p:pic>
        <p:nvPicPr>
          <p:cNvPr id="9" name="Picture 8" descr="A screenshot of a computer&#10;&#10;Description automatically generated">
            <a:extLst>
              <a:ext uri="{FF2B5EF4-FFF2-40B4-BE49-F238E27FC236}">
                <a16:creationId xmlns:a16="http://schemas.microsoft.com/office/drawing/2014/main" id="{C333DC00-2967-A16B-3223-54CFD04C4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735" y="1639274"/>
            <a:ext cx="6160793" cy="4818132"/>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F75504A3-E196-7BC8-673D-28C5C9700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514600"/>
            <a:ext cx="7772400" cy="3254227"/>
          </a:xfrm>
          <a:prstGeom prst="rect">
            <a:avLst/>
          </a:prstGeom>
        </p:spPr>
      </p:pic>
    </p:spTree>
    <p:extLst>
      <p:ext uri="{BB962C8B-B14F-4D97-AF65-F5344CB8AC3E}">
        <p14:creationId xmlns:p14="http://schemas.microsoft.com/office/powerpoint/2010/main" val="17426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Using the API within Google Sheets</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66</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10544045" cy="276999"/>
          </a:xfrm>
        </p:spPr>
        <p:txBody>
          <a:bodyPr/>
          <a:lstStyle/>
          <a:p>
            <a:r>
              <a:rPr lang="en-US" dirty="0">
                <a:solidFill>
                  <a:srgbClr val="000000"/>
                </a:solidFill>
              </a:rPr>
              <a:t>The </a:t>
            </a:r>
            <a:r>
              <a:rPr lang="en-US" dirty="0" err="1">
                <a:solidFill>
                  <a:srgbClr val="000000"/>
                </a:solidFill>
              </a:rPr>
              <a:t>AddFilings</a:t>
            </a:r>
            <a:r>
              <a:rPr lang="en-US" dirty="0">
                <a:solidFill>
                  <a:srgbClr val="000000"/>
                </a:solidFill>
              </a:rPr>
              <a:t> Script available under Extensions -&gt; Macros</a:t>
            </a:r>
            <a:endParaRPr lang="en-US" dirty="0"/>
          </a:p>
        </p:txBody>
      </p:sp>
      <p:pic>
        <p:nvPicPr>
          <p:cNvPr id="6" name="Picture 5" descr="A screenshot of a computer&#10;&#10;Description automatically generated">
            <a:extLst>
              <a:ext uri="{FF2B5EF4-FFF2-40B4-BE49-F238E27FC236}">
                <a16:creationId xmlns:a16="http://schemas.microsoft.com/office/drawing/2014/main" id="{05C499D0-08EA-058A-768C-70A566F3F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45724"/>
            <a:ext cx="7734300" cy="3263900"/>
          </a:xfrm>
          <a:prstGeom prst="rect">
            <a:avLst/>
          </a:prstGeom>
        </p:spPr>
      </p:pic>
    </p:spTree>
    <p:extLst>
      <p:ext uri="{BB962C8B-B14F-4D97-AF65-F5344CB8AC3E}">
        <p14:creationId xmlns:p14="http://schemas.microsoft.com/office/powerpoint/2010/main" val="3605328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Using the API within Google Sheets</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67</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10544045" cy="276999"/>
          </a:xfrm>
        </p:spPr>
        <p:txBody>
          <a:bodyPr/>
          <a:lstStyle/>
          <a:p>
            <a:r>
              <a:rPr lang="en-US" dirty="0">
                <a:solidFill>
                  <a:srgbClr val="000000"/>
                </a:solidFill>
              </a:rPr>
              <a:t>Grant permissions to the script</a:t>
            </a:r>
            <a:endParaRPr lang="en-US" dirty="0"/>
          </a:p>
        </p:txBody>
      </p:sp>
      <p:pic>
        <p:nvPicPr>
          <p:cNvPr id="4" name="Picture 3" descr="A screenshot of a computer&#10;&#10;Description automatically generated">
            <a:extLst>
              <a:ext uri="{FF2B5EF4-FFF2-40B4-BE49-F238E27FC236}">
                <a16:creationId xmlns:a16="http://schemas.microsoft.com/office/drawing/2014/main" id="{F6D049B0-6C22-E610-9F47-546797D97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3994941"/>
            <a:ext cx="3656340" cy="2455145"/>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F2389D42-AD97-4BC7-ADC9-7C4A0C16A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3006552"/>
            <a:ext cx="3574604" cy="144185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6674C1F-E90F-989A-3998-4377DDDD5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890629"/>
            <a:ext cx="3716717" cy="1388087"/>
          </a:xfrm>
          <a:prstGeom prst="rect">
            <a:avLst/>
          </a:prstGeom>
        </p:spPr>
      </p:pic>
    </p:spTree>
    <p:extLst>
      <p:ext uri="{BB962C8B-B14F-4D97-AF65-F5344CB8AC3E}">
        <p14:creationId xmlns:p14="http://schemas.microsoft.com/office/powerpoint/2010/main" val="3650480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369332"/>
          </a:xfrm>
        </p:spPr>
        <p:txBody>
          <a:bodyPr/>
          <a:lstStyle/>
          <a:p>
            <a:r>
              <a:rPr lang="en" dirty="0"/>
              <a:t>Final Result</a:t>
            </a: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68</a:t>
            </a:fld>
            <a:endParaRPr spc="-25" dirty="0"/>
          </a:p>
        </p:txBody>
      </p:sp>
      <p:sp>
        <p:nvSpPr>
          <p:cNvPr id="12" name="Text Placeholder 11">
            <a:extLst>
              <a:ext uri="{FF2B5EF4-FFF2-40B4-BE49-F238E27FC236}">
                <a16:creationId xmlns:a16="http://schemas.microsoft.com/office/drawing/2014/main" id="{8AE01E74-C50E-C2E1-8A7F-FC8CC110BA9F}"/>
              </a:ext>
            </a:extLst>
          </p:cNvPr>
          <p:cNvSpPr>
            <a:spLocks noGrp="1"/>
          </p:cNvSpPr>
          <p:nvPr>
            <p:ph type="body" idx="1"/>
          </p:nvPr>
        </p:nvSpPr>
        <p:spPr>
          <a:xfrm>
            <a:off x="702735" y="1202816"/>
            <a:ext cx="10544045" cy="276999"/>
          </a:xfrm>
        </p:spPr>
        <p:txBody>
          <a:bodyPr/>
          <a:lstStyle/>
          <a:p>
            <a:r>
              <a:rPr lang="en-US" dirty="0">
                <a:solidFill>
                  <a:srgbClr val="000000"/>
                </a:solidFill>
              </a:rPr>
              <a:t>Nice!</a:t>
            </a:r>
            <a:endParaRPr lang="en-US" dirty="0"/>
          </a:p>
        </p:txBody>
      </p:sp>
      <p:pic>
        <p:nvPicPr>
          <p:cNvPr id="4" name="Picture 3" descr="A screenshot of a computer&#10;&#10;Description automatically generated">
            <a:extLst>
              <a:ext uri="{FF2B5EF4-FFF2-40B4-BE49-F238E27FC236}">
                <a16:creationId xmlns:a16="http://schemas.microsoft.com/office/drawing/2014/main" id="{337AA11B-AF6E-1C14-5608-D08984E9C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67" y="1726169"/>
            <a:ext cx="7772400" cy="3504519"/>
          </a:xfrm>
          <a:prstGeom prst="rect">
            <a:avLst/>
          </a:prstGeom>
        </p:spPr>
      </p:pic>
    </p:spTree>
    <p:extLst>
      <p:ext uri="{BB962C8B-B14F-4D97-AF65-F5344CB8AC3E}">
        <p14:creationId xmlns:p14="http://schemas.microsoft.com/office/powerpoint/2010/main" val="1343187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AD2DEC-E7F0-96A5-3B31-72757E331E7C}"/>
              </a:ext>
            </a:extLst>
          </p:cNvPr>
          <p:cNvSpPr/>
          <p:nvPr/>
        </p:nvSpPr>
        <p:spPr>
          <a:xfrm>
            <a:off x="7086600" y="914400"/>
            <a:ext cx="5105400" cy="472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p:txBody>
          <a:bodyPr/>
          <a:lstStyle/>
          <a:p>
            <a:r>
              <a:rPr lang="en-US" dirty="0"/>
              <a:t>What is web scraping?</a:t>
            </a:r>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7</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5" y="1202817"/>
            <a:ext cx="5469465" cy="3970318"/>
          </a:xfrm>
        </p:spPr>
        <p:txBody>
          <a:bodyPr wrap="square" lIns="0" tIns="0" rIns="0" bIns="0">
            <a:spAutoFit/>
          </a:bodyPr>
          <a:lstStyle/>
          <a:p>
            <a:pPr marL="7938" lvl="0" algn="l" rtl="0">
              <a:spcBef>
                <a:spcPts val="0"/>
              </a:spcBef>
              <a:spcAft>
                <a:spcPts val="1200"/>
              </a:spcAft>
              <a:buClr>
                <a:srgbClr val="000000"/>
              </a:buClr>
              <a:buSzPts val="1600"/>
            </a:pPr>
            <a:r>
              <a:rPr lang="en-US" dirty="0">
                <a:latin typeface="Helvetica Light" panose="020B0403020202020204" pitchFamily="34" charset="0"/>
              </a:rPr>
              <a:t>Consider a search engine like Google:</a:t>
            </a:r>
          </a:p>
          <a:p>
            <a:pPr marL="293688" lvl="0" indent="-285750" algn="l" rtl="0">
              <a:spcBef>
                <a:spcPts val="0"/>
              </a:spcBef>
              <a:spcAft>
                <a:spcPts val="1200"/>
              </a:spcAft>
              <a:buClr>
                <a:srgbClr val="000000"/>
              </a:buClr>
              <a:buSzPts val="1600"/>
              <a:buFont typeface="Arial" panose="020B0604020202020204" pitchFamily="34" charset="0"/>
              <a:buChar char="•"/>
            </a:pPr>
            <a:r>
              <a:rPr lang="en-US" dirty="0">
                <a:latin typeface="Helvetica Light" panose="020B0403020202020204" pitchFamily="34" charset="0"/>
              </a:rPr>
              <a:t>It crawls a bunch (every) website and creates a searchable index of the site contents</a:t>
            </a:r>
          </a:p>
          <a:p>
            <a:pPr marL="293688" lvl="0" indent="-285750" algn="l" rtl="0">
              <a:spcBef>
                <a:spcPts val="0"/>
              </a:spcBef>
              <a:spcAft>
                <a:spcPts val="1200"/>
              </a:spcAft>
              <a:buClr>
                <a:srgbClr val="000000"/>
              </a:buClr>
              <a:buSzPts val="1600"/>
              <a:buFont typeface="Arial" panose="020B0604020202020204" pitchFamily="34" charset="0"/>
              <a:buChar char="•"/>
            </a:pPr>
            <a:r>
              <a:rPr lang="en-US" dirty="0">
                <a:latin typeface="Helvetica Light" panose="020B0403020202020204" pitchFamily="34" charset="0"/>
              </a:rPr>
              <a:t>Another term for web crawling is </a:t>
            </a:r>
            <a:r>
              <a:rPr lang="en-US" b="1" i="1" dirty="0">
                <a:latin typeface="Helvetica Bold Oblique" pitchFamily="2" charset="0"/>
              </a:rPr>
              <a:t>scraping</a:t>
            </a:r>
          </a:p>
          <a:p>
            <a:pPr marL="7938" lvl="0" algn="l" rtl="0">
              <a:spcBef>
                <a:spcPts val="0"/>
              </a:spcBef>
              <a:spcAft>
                <a:spcPts val="1200"/>
              </a:spcAft>
              <a:buClr>
                <a:srgbClr val="000000"/>
              </a:buClr>
              <a:buSzPts val="1600"/>
            </a:pPr>
            <a:endParaRPr lang="en-US" dirty="0">
              <a:latin typeface="Helvetica Light" panose="020B0403020202020204" pitchFamily="34" charset="0"/>
            </a:endParaRPr>
          </a:p>
          <a:p>
            <a:pPr marL="7938" lvl="0" algn="l" rtl="0">
              <a:spcBef>
                <a:spcPts val="0"/>
              </a:spcBef>
              <a:spcAft>
                <a:spcPts val="1200"/>
              </a:spcAft>
              <a:buClr>
                <a:srgbClr val="000000"/>
              </a:buClr>
              <a:buSzPts val="1600"/>
            </a:pPr>
            <a:r>
              <a:rPr lang="en-US" dirty="0">
                <a:latin typeface="Helvetica Light" panose="020B0403020202020204" pitchFamily="34" charset="0"/>
              </a:rPr>
              <a:t>A web scraping application is used to retrieve specific content from a specific site or page, usually without any (or very little) human input</a:t>
            </a:r>
          </a:p>
          <a:p>
            <a:pPr marL="7938" lvl="0" algn="l" rtl="0">
              <a:spcBef>
                <a:spcPts val="0"/>
              </a:spcBef>
              <a:spcAft>
                <a:spcPts val="1200"/>
              </a:spcAft>
              <a:buClr>
                <a:srgbClr val="000000"/>
              </a:buClr>
              <a:buSzPts val="1600"/>
            </a:pPr>
            <a:endParaRPr lang="en-US" dirty="0">
              <a:latin typeface="Helvetica Light" panose="020B0403020202020204" pitchFamily="34" charset="0"/>
            </a:endParaRPr>
          </a:p>
          <a:p>
            <a:pPr marL="7938" lvl="0" algn="l" rtl="0">
              <a:spcBef>
                <a:spcPts val="0"/>
              </a:spcBef>
              <a:spcAft>
                <a:spcPts val="1200"/>
              </a:spcAft>
              <a:buClr>
                <a:srgbClr val="000000"/>
              </a:buClr>
              <a:buSzPts val="1600"/>
            </a:pPr>
            <a:r>
              <a:rPr lang="en-US" dirty="0">
                <a:latin typeface="Helvetica Light" panose="020B0403020202020204" pitchFamily="34" charset="0"/>
              </a:rPr>
              <a:t>There are many different approaches and languages that can be used to scrape</a:t>
            </a:r>
          </a:p>
        </p:txBody>
      </p:sp>
      <p:sp>
        <p:nvSpPr>
          <p:cNvPr id="8" name="Google Shape;96;p19">
            <a:extLst>
              <a:ext uri="{FF2B5EF4-FFF2-40B4-BE49-F238E27FC236}">
                <a16:creationId xmlns:a16="http://schemas.microsoft.com/office/drawing/2014/main" id="{F393D40A-270C-60F8-08F8-93974EF677C4}"/>
              </a:ext>
            </a:extLst>
          </p:cNvPr>
          <p:cNvSpPr txBox="1"/>
          <p:nvPr/>
        </p:nvSpPr>
        <p:spPr>
          <a:xfrm>
            <a:off x="7275467" y="1202817"/>
            <a:ext cx="4100075" cy="2001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Helvetica" pitchFamily="2" charset="0"/>
              </a:rPr>
              <a:t>My preferred scraping tools:</a:t>
            </a:r>
            <a:endParaRPr b="1" dirty="0">
              <a:latin typeface="Helvetica" pitchFamily="2" charset="0"/>
            </a:endParaRPr>
          </a:p>
        </p:txBody>
      </p:sp>
      <p:sp>
        <p:nvSpPr>
          <p:cNvPr id="11" name="Google Shape;99;p19">
            <a:extLst>
              <a:ext uri="{FF2B5EF4-FFF2-40B4-BE49-F238E27FC236}">
                <a16:creationId xmlns:a16="http://schemas.microsoft.com/office/drawing/2014/main" id="{6B7BC3B9-B3B0-EC61-DB1C-27AC9803640A}"/>
              </a:ext>
            </a:extLst>
          </p:cNvPr>
          <p:cNvSpPr txBox="1"/>
          <p:nvPr/>
        </p:nvSpPr>
        <p:spPr>
          <a:xfrm>
            <a:off x="7391400" y="3763792"/>
            <a:ext cx="4644203" cy="10951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Helvetica Light" panose="020B0403020202020204" pitchFamily="34" charset="0"/>
              </a:rPr>
              <a:t>But of course, VBA works well too! And it’s integrated within Excel, making it easy to apply to existing data and share with others.</a:t>
            </a:r>
            <a:endParaRPr dirty="0">
              <a:latin typeface="Helvetica Light" panose="020B0403020202020204" pitchFamily="34" charset="0"/>
            </a:endParaRPr>
          </a:p>
        </p:txBody>
      </p:sp>
      <p:pic>
        <p:nvPicPr>
          <p:cNvPr id="1026" name="Picture 2" descr="Python Logo, symbol, meaning, history, PNG, brand">
            <a:extLst>
              <a:ext uri="{FF2B5EF4-FFF2-40B4-BE49-F238E27FC236}">
                <a16:creationId xmlns:a16="http://schemas.microsoft.com/office/drawing/2014/main" id="{C0A3AF86-A0B8-95A0-D39A-014A72659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9315" y="2062230"/>
            <a:ext cx="1946907" cy="1095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wer BI Logo, symbol, meaning, history, PNG, brand">
            <a:extLst>
              <a:ext uri="{FF2B5EF4-FFF2-40B4-BE49-F238E27FC236}">
                <a16:creationId xmlns:a16="http://schemas.microsoft.com/office/drawing/2014/main" id="{4015EB63-8F1E-D201-82E1-3E45A1D08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1600" y="2137166"/>
            <a:ext cx="1649823" cy="92802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7;p18">
            <a:extLst>
              <a:ext uri="{FF2B5EF4-FFF2-40B4-BE49-F238E27FC236}">
                <a16:creationId xmlns:a16="http://schemas.microsoft.com/office/drawing/2014/main" id="{AE0138C1-0914-A866-4360-55AB0DA98E5E}"/>
              </a:ext>
            </a:extLst>
          </p:cNvPr>
          <p:cNvSpPr txBox="1"/>
          <p:nvPr/>
        </p:nvSpPr>
        <p:spPr>
          <a:xfrm>
            <a:off x="694267" y="5757865"/>
            <a:ext cx="10858158" cy="400200"/>
          </a:xfrm>
          <a:prstGeom prst="rect">
            <a:avLst/>
          </a:prstGeom>
          <a:solidFill>
            <a:srgbClr val="622D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Web scraping in Excel is Windows (PC) Only!! Mac users, launch Excel in your </a:t>
            </a:r>
            <a:r>
              <a:rPr lang="en" dirty="0" err="1">
                <a:solidFill>
                  <a:schemeClr val="bg1"/>
                </a:solidFill>
              </a:rPr>
              <a:t>Apps@Stern</a:t>
            </a:r>
            <a:r>
              <a:rPr lang="en" dirty="0">
                <a:solidFill>
                  <a:schemeClr val="bg1"/>
                </a:solidFill>
              </a:rPr>
              <a:t> environment</a:t>
            </a:r>
            <a:endParaRPr dirty="0">
              <a:solidFill>
                <a:schemeClr val="bg1"/>
              </a:solidFill>
            </a:endParaRPr>
          </a:p>
        </p:txBody>
      </p:sp>
    </p:spTree>
    <p:extLst>
      <p:ext uri="{BB962C8B-B14F-4D97-AF65-F5344CB8AC3E}">
        <p14:creationId xmlns:p14="http://schemas.microsoft.com/office/powerpoint/2010/main" val="375256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738664"/>
          </a:xfrm>
        </p:spPr>
        <p:txBody>
          <a:bodyPr/>
          <a:lstStyle/>
          <a:p>
            <a:r>
              <a:rPr lang="en-US" dirty="0"/>
              <a:t>Scraping example using Power BI</a:t>
            </a:r>
            <a:br>
              <a:rPr lang="en-US" dirty="0"/>
            </a:b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8</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5" y="1202817"/>
            <a:ext cx="4631265" cy="3970318"/>
          </a:xfrm>
        </p:spPr>
        <p:txBody>
          <a:bodyPr wrap="square" lIns="0" tIns="0" rIns="0" bIns="0">
            <a:spAutoFit/>
          </a:bodyPr>
          <a:lstStyle/>
          <a:p>
            <a:pPr marL="7938" lvl="0" algn="l" rtl="0">
              <a:spcBef>
                <a:spcPts val="0"/>
              </a:spcBef>
              <a:spcAft>
                <a:spcPts val="1200"/>
              </a:spcAft>
              <a:buClr>
                <a:srgbClr val="000000"/>
              </a:buClr>
              <a:buSzPts val="1600"/>
            </a:pPr>
            <a:r>
              <a:rPr lang="en-US" dirty="0"/>
              <a:t>In the coming weeks, we’ll spend time exploring brand new methods for acquiring financial information. </a:t>
            </a:r>
          </a:p>
          <a:p>
            <a:pPr marL="7938" lvl="0" algn="l" rtl="0">
              <a:spcBef>
                <a:spcPts val="0"/>
              </a:spcBef>
              <a:spcAft>
                <a:spcPts val="1200"/>
              </a:spcAft>
              <a:buClr>
                <a:srgbClr val="000000"/>
              </a:buClr>
              <a:buSzPts val="1600"/>
            </a:pPr>
            <a:r>
              <a:rPr lang="en-US" dirty="0"/>
              <a:t>The only downside is that many times you may be in a corporate setting where some of these modern tools aren’t available. </a:t>
            </a:r>
          </a:p>
          <a:p>
            <a:pPr marL="7938" lvl="0" algn="l" rtl="0">
              <a:spcBef>
                <a:spcPts val="0"/>
              </a:spcBef>
              <a:spcAft>
                <a:spcPts val="1200"/>
              </a:spcAft>
              <a:buClr>
                <a:srgbClr val="000000"/>
              </a:buClr>
              <a:buSzPts val="1600"/>
            </a:pPr>
            <a:endParaRPr lang="en-US" dirty="0">
              <a:latin typeface="Helvetica Light" panose="020B0403020202020204" pitchFamily="34" charset="0"/>
            </a:endParaRPr>
          </a:p>
          <a:p>
            <a:pPr marL="7938" lvl="0" algn="l" rtl="0">
              <a:spcBef>
                <a:spcPts val="0"/>
              </a:spcBef>
              <a:spcAft>
                <a:spcPts val="1200"/>
              </a:spcAft>
              <a:buClr>
                <a:srgbClr val="000000"/>
              </a:buClr>
              <a:buSzPts val="1600"/>
            </a:pPr>
            <a:endParaRPr lang="en-US" dirty="0"/>
          </a:p>
          <a:p>
            <a:pPr marL="7938" lvl="0" algn="l" rtl="0">
              <a:spcBef>
                <a:spcPts val="0"/>
              </a:spcBef>
              <a:spcAft>
                <a:spcPts val="1200"/>
              </a:spcAft>
              <a:buClr>
                <a:srgbClr val="000000"/>
              </a:buClr>
              <a:buSzPts val="1600"/>
            </a:pPr>
            <a:endParaRPr lang="en-US" dirty="0">
              <a:latin typeface="Helvetica Light" panose="020B0403020202020204" pitchFamily="34" charset="0"/>
            </a:endParaRPr>
          </a:p>
          <a:p>
            <a:pPr marL="7938" lvl="0" algn="l" rtl="0">
              <a:spcBef>
                <a:spcPts val="0"/>
              </a:spcBef>
              <a:spcAft>
                <a:spcPts val="1200"/>
              </a:spcAft>
              <a:buClr>
                <a:srgbClr val="000000"/>
              </a:buClr>
              <a:buSzPts val="1600"/>
            </a:pPr>
            <a:endParaRPr lang="en-US" dirty="0"/>
          </a:p>
          <a:p>
            <a:pPr marL="7938" lvl="0" algn="l" rtl="0">
              <a:spcBef>
                <a:spcPts val="0"/>
              </a:spcBef>
              <a:spcAft>
                <a:spcPts val="1200"/>
              </a:spcAft>
              <a:buClr>
                <a:srgbClr val="000000"/>
              </a:buClr>
              <a:buSzPts val="1600"/>
            </a:pPr>
            <a:endParaRPr lang="en-US" dirty="0">
              <a:latin typeface="Helvetica Light" panose="020B0403020202020204" pitchFamily="34" charset="0"/>
            </a:endParaRPr>
          </a:p>
        </p:txBody>
      </p:sp>
      <p:pic>
        <p:nvPicPr>
          <p:cNvPr id="9" name="Picture 8" descr="Graphical user interface, application, table&#10;&#10;Description automatically generated">
            <a:extLst>
              <a:ext uri="{FF2B5EF4-FFF2-40B4-BE49-F238E27FC236}">
                <a16:creationId xmlns:a16="http://schemas.microsoft.com/office/drawing/2014/main" id="{D0E1D821-FB19-EFD3-4EEB-376DE9ED9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289" y="1202817"/>
            <a:ext cx="5797976" cy="4172375"/>
          </a:xfrm>
          <a:prstGeom prst="rect">
            <a:avLst/>
          </a:prstGeom>
        </p:spPr>
      </p:pic>
    </p:spTree>
    <p:extLst>
      <p:ext uri="{BB962C8B-B14F-4D97-AF65-F5344CB8AC3E}">
        <p14:creationId xmlns:p14="http://schemas.microsoft.com/office/powerpoint/2010/main" val="407764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CDE42-95EE-4B72-21D3-5EB1662B7754}"/>
              </a:ext>
            </a:extLst>
          </p:cNvPr>
          <p:cNvSpPr>
            <a:spLocks noGrp="1"/>
          </p:cNvSpPr>
          <p:nvPr>
            <p:ph type="title"/>
          </p:nvPr>
        </p:nvSpPr>
        <p:spPr>
          <a:xfrm>
            <a:off x="694267" y="610871"/>
            <a:ext cx="10803467" cy="738664"/>
          </a:xfrm>
        </p:spPr>
        <p:txBody>
          <a:bodyPr/>
          <a:lstStyle/>
          <a:p>
            <a:r>
              <a:rPr lang="en-US" dirty="0"/>
              <a:t>Scraping example using VBA</a:t>
            </a:r>
            <a:br>
              <a:rPr lang="en-US" dirty="0"/>
            </a:br>
            <a:endParaRPr lang="en-US" dirty="0"/>
          </a:p>
        </p:txBody>
      </p:sp>
      <p:sp>
        <p:nvSpPr>
          <p:cNvPr id="5" name="object 5">
            <a:extLst>
              <a:ext uri="{FF2B5EF4-FFF2-40B4-BE49-F238E27FC236}">
                <a16:creationId xmlns:a16="http://schemas.microsoft.com/office/drawing/2014/main" id="{AA7AAF56-5CFC-0B74-252D-7C527AEF837F}"/>
              </a:ext>
            </a:extLst>
          </p:cNvPr>
          <p:cNvSpPr txBox="1">
            <a:spLocks noGrp="1"/>
          </p:cNvSpPr>
          <p:nvPr>
            <p:ph type="sldNum" sz="quarter" idx="7"/>
          </p:nvPr>
        </p:nvSpPr>
        <p:spPr>
          <a:xfrm>
            <a:off x="11246780" y="6474758"/>
            <a:ext cx="305645" cy="153888"/>
          </a:xfrm>
          <a:prstGeom prst="rect">
            <a:avLst/>
          </a:prstGeom>
        </p:spPr>
        <p:txBody>
          <a:bodyPr vert="horz" wrap="square" lIns="0" tIns="0" rIns="0" bIns="0" rtlCol="0">
            <a:spAutoFit/>
          </a:bodyPr>
          <a:lstStyle/>
          <a:p>
            <a:pPr marL="38100"/>
            <a:fld id="{81D60167-4931-47E6-BA6A-407CBD079E47}" type="slidenum">
              <a:rPr spc="-25" dirty="0"/>
              <a:pPr marL="38100"/>
              <a:t>9</a:t>
            </a:fld>
            <a:endParaRPr spc="-25" dirty="0"/>
          </a:p>
        </p:txBody>
      </p:sp>
      <p:sp>
        <p:nvSpPr>
          <p:cNvPr id="6" name="Text Placeholder 2">
            <a:extLst>
              <a:ext uri="{FF2B5EF4-FFF2-40B4-BE49-F238E27FC236}">
                <a16:creationId xmlns:a16="http://schemas.microsoft.com/office/drawing/2014/main" id="{6792BDB1-A73E-CD3B-7A52-D7D159C1D908}"/>
              </a:ext>
            </a:extLst>
          </p:cNvPr>
          <p:cNvSpPr>
            <a:spLocks noGrp="1"/>
          </p:cNvSpPr>
          <p:nvPr>
            <p:ph type="body" idx="1"/>
          </p:nvPr>
        </p:nvSpPr>
        <p:spPr>
          <a:xfrm>
            <a:off x="702735" y="1202817"/>
            <a:ext cx="4631265" cy="4247317"/>
          </a:xfrm>
        </p:spPr>
        <p:txBody>
          <a:bodyPr wrap="square" lIns="0" tIns="0" rIns="0" bIns="0">
            <a:spAutoFit/>
          </a:bodyPr>
          <a:lstStyle/>
          <a:p>
            <a:pPr marL="7938" lvl="0" algn="l" rtl="0">
              <a:spcBef>
                <a:spcPts val="0"/>
              </a:spcBef>
              <a:spcAft>
                <a:spcPts val="1200"/>
              </a:spcAft>
              <a:buClr>
                <a:srgbClr val="000000"/>
              </a:buClr>
              <a:buSzPts val="1600"/>
            </a:pPr>
            <a:r>
              <a:rPr lang="en-US" dirty="0"/>
              <a:t>This week is all about using VBA, and there are still plenty of options for acquiring data from the web using only Excel (which, practically every business user has access to). </a:t>
            </a:r>
          </a:p>
          <a:p>
            <a:pPr marL="7938" lvl="0" algn="l" rtl="0">
              <a:spcBef>
                <a:spcPts val="0"/>
              </a:spcBef>
              <a:spcAft>
                <a:spcPts val="1200"/>
              </a:spcAft>
              <a:buClr>
                <a:srgbClr val="000000"/>
              </a:buClr>
              <a:buSzPts val="1600"/>
            </a:pPr>
            <a:r>
              <a:rPr lang="en-US" dirty="0"/>
              <a:t>This code is a little longer than what you might see in other tools, but it’s still effective. </a:t>
            </a:r>
          </a:p>
          <a:p>
            <a:pPr marL="7938" lvl="0" algn="l" rtl="0">
              <a:spcBef>
                <a:spcPts val="0"/>
              </a:spcBef>
              <a:spcAft>
                <a:spcPts val="1200"/>
              </a:spcAft>
              <a:buClr>
                <a:srgbClr val="000000"/>
              </a:buClr>
              <a:buSzPts val="1600"/>
            </a:pPr>
            <a:endParaRPr lang="en-US" dirty="0">
              <a:latin typeface="Helvetica Light" panose="020B0403020202020204" pitchFamily="34" charset="0"/>
            </a:endParaRPr>
          </a:p>
          <a:p>
            <a:pPr marL="7938" lvl="0" algn="l" rtl="0">
              <a:spcBef>
                <a:spcPts val="0"/>
              </a:spcBef>
              <a:spcAft>
                <a:spcPts val="1200"/>
              </a:spcAft>
              <a:buClr>
                <a:srgbClr val="000000"/>
              </a:buClr>
              <a:buSzPts val="1600"/>
            </a:pPr>
            <a:endParaRPr lang="en-US" dirty="0"/>
          </a:p>
          <a:p>
            <a:pPr marL="7938" lvl="0" algn="l" rtl="0">
              <a:spcBef>
                <a:spcPts val="0"/>
              </a:spcBef>
              <a:spcAft>
                <a:spcPts val="1200"/>
              </a:spcAft>
              <a:buClr>
                <a:srgbClr val="000000"/>
              </a:buClr>
              <a:buSzPts val="1600"/>
            </a:pPr>
            <a:endParaRPr lang="en-US" dirty="0">
              <a:latin typeface="Helvetica Light" panose="020B0403020202020204" pitchFamily="34" charset="0"/>
            </a:endParaRPr>
          </a:p>
          <a:p>
            <a:pPr marL="7938" lvl="0" algn="l" rtl="0">
              <a:spcBef>
                <a:spcPts val="0"/>
              </a:spcBef>
              <a:spcAft>
                <a:spcPts val="1200"/>
              </a:spcAft>
              <a:buClr>
                <a:srgbClr val="000000"/>
              </a:buClr>
              <a:buSzPts val="1600"/>
            </a:pPr>
            <a:endParaRPr lang="en-US" dirty="0"/>
          </a:p>
          <a:p>
            <a:pPr marL="7938" lvl="0" algn="l" rtl="0">
              <a:spcBef>
                <a:spcPts val="0"/>
              </a:spcBef>
              <a:spcAft>
                <a:spcPts val="1200"/>
              </a:spcAft>
              <a:buClr>
                <a:srgbClr val="000000"/>
              </a:buClr>
              <a:buSzPts val="1600"/>
            </a:pPr>
            <a:endParaRPr lang="en-US" dirty="0">
              <a:latin typeface="Helvetica Light" panose="020B0403020202020204" pitchFamily="34" charset="0"/>
            </a:endParaRPr>
          </a:p>
        </p:txBody>
      </p:sp>
      <p:sp>
        <p:nvSpPr>
          <p:cNvPr id="7" name="TextBox 6">
            <a:extLst>
              <a:ext uri="{FF2B5EF4-FFF2-40B4-BE49-F238E27FC236}">
                <a16:creationId xmlns:a16="http://schemas.microsoft.com/office/drawing/2014/main" id="{4E95483F-7DCD-E2B3-6723-7CECC0D5316C}"/>
              </a:ext>
            </a:extLst>
          </p:cNvPr>
          <p:cNvSpPr txBox="1"/>
          <p:nvPr/>
        </p:nvSpPr>
        <p:spPr>
          <a:xfrm>
            <a:off x="5791201" y="1202817"/>
            <a:ext cx="5638800" cy="4832092"/>
          </a:xfrm>
          <a:prstGeom prst="rect">
            <a:avLst/>
          </a:prstGeom>
          <a:noFill/>
        </p:spPr>
        <p:txBody>
          <a:bodyPr wrap="square">
            <a:spAutoFit/>
          </a:bodyPr>
          <a:lstStyle/>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Sub simplePage1()</a:t>
            </a:r>
          </a:p>
          <a:p>
            <a:pPr marL="0" lvl="0" indent="0" algn="l" rtl="0">
              <a:lnSpc>
                <a:spcPct val="100000"/>
              </a:lnSpc>
              <a:spcBef>
                <a:spcPts val="0"/>
              </a:spcBef>
              <a:spcAft>
                <a:spcPts val="0"/>
              </a:spcAft>
              <a:buNone/>
            </a:pPr>
            <a:endParaRPr lang="en-US" sz="1100" b="1" dirty="0">
              <a:solidFill>
                <a:schemeClr val="dk1"/>
              </a:solidFill>
              <a:latin typeface="Consolas" panose="020B0609020204030204" pitchFamily="49" charset="0"/>
              <a:ea typeface="Consolas"/>
              <a:cs typeface="Consolas" panose="020B0609020204030204" pitchFamily="49" charset="0"/>
              <a:sym typeface="Consolas"/>
            </a:endParaRP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 Tools -&gt; References -&gt; Microsoft VBScript Regular Expressions 5.5</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 Tools -&gt; References -&gt; Microsoft Scripting Runtime</a:t>
            </a:r>
          </a:p>
          <a:p>
            <a:pPr marL="0" lvl="0" indent="0" algn="l" rtl="0">
              <a:lnSpc>
                <a:spcPct val="100000"/>
              </a:lnSpc>
              <a:spcBef>
                <a:spcPts val="0"/>
              </a:spcBef>
              <a:spcAft>
                <a:spcPts val="0"/>
              </a:spcAft>
              <a:buNone/>
            </a:pPr>
            <a:endParaRPr lang="en-US" sz="1100" b="1" dirty="0">
              <a:solidFill>
                <a:schemeClr val="dk1"/>
              </a:solidFill>
              <a:latin typeface="Consolas" panose="020B0609020204030204" pitchFamily="49" charset="0"/>
              <a:ea typeface="Consolas"/>
              <a:cs typeface="Consolas" panose="020B0609020204030204" pitchFamily="49" charset="0"/>
              <a:sym typeface="Consolas"/>
            </a:endParaRP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Dim html As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MSHTML.HTMLDocument</a:t>
            </a:r>
            <a:endParaRPr lang="en-US" sz="1100" b="1" dirty="0">
              <a:solidFill>
                <a:schemeClr val="dk1"/>
              </a:solidFill>
              <a:latin typeface="Consolas" panose="020B0609020204030204" pitchFamily="49" charset="0"/>
              <a:ea typeface="Consolas"/>
              <a:cs typeface="Consolas" panose="020B0609020204030204" pitchFamily="49" charset="0"/>
              <a:sym typeface="Consolas"/>
            </a:endParaRP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Set html = New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MSHTML.HTMLDocument</a:t>
            </a:r>
            <a:endParaRPr lang="en-US" sz="1100" b="1" dirty="0">
              <a:solidFill>
                <a:schemeClr val="dk1"/>
              </a:solidFill>
              <a:latin typeface="Consolas" panose="020B0609020204030204" pitchFamily="49" charset="0"/>
              <a:ea typeface="Consolas"/>
              <a:cs typeface="Consolas" panose="020B0609020204030204" pitchFamily="49" charset="0"/>
              <a:sym typeface="Consolas"/>
            </a:endParaRP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With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CreateObject</a:t>
            </a:r>
            <a:r>
              <a:rPr lang="en-US" sz="1100" b="1" dirty="0">
                <a:solidFill>
                  <a:schemeClr val="dk1"/>
                </a:solidFill>
                <a:latin typeface="Consolas" panose="020B0609020204030204" pitchFamily="49" charset="0"/>
                <a:ea typeface="Consolas"/>
                <a:cs typeface="Consolas" panose="020B0609020204030204" pitchFamily="49" charset="0"/>
                <a:sym typeface="Consolas"/>
              </a:rPr>
              <a:t>("MSXML2.ServerXMLHTTP")</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.Open "GET", "http://34.123.146.157/", False</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.send</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html.body.innerHTML</a:t>
            </a:r>
            <a:r>
              <a:rPr lang="en-US" sz="1100" b="1" dirty="0">
                <a:solidFill>
                  <a:schemeClr val="dk1"/>
                </a:solidFill>
                <a:latin typeface="Consolas" panose="020B0609020204030204" pitchFamily="49" charset="0"/>
                <a:ea typeface="Consolas"/>
                <a:cs typeface="Consolas" panose="020B0609020204030204" pitchFamily="49" charset="0"/>
                <a:sym typeface="Consolas"/>
              </a:rPr>
              <a:t> =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responseText</a:t>
            </a:r>
            <a:endParaRPr lang="en-US" sz="1100" b="1" dirty="0">
              <a:solidFill>
                <a:schemeClr val="dk1"/>
              </a:solidFill>
              <a:latin typeface="Consolas" panose="020B0609020204030204" pitchFamily="49" charset="0"/>
              <a:ea typeface="Consolas"/>
              <a:cs typeface="Consolas" panose="020B0609020204030204" pitchFamily="49" charset="0"/>
              <a:sym typeface="Consolas"/>
            </a:endParaRP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End With</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 get all paragraph elements</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Dim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hP</a:t>
            </a:r>
            <a:r>
              <a:rPr lang="en-US" sz="1100" b="1" dirty="0">
                <a:solidFill>
                  <a:schemeClr val="dk1"/>
                </a:solidFill>
                <a:latin typeface="Consolas" panose="020B0609020204030204" pitchFamily="49" charset="0"/>
                <a:ea typeface="Consolas"/>
                <a:cs typeface="Consolas" panose="020B0609020204030204" pitchFamily="49" charset="0"/>
                <a:sym typeface="Consolas"/>
              </a:rPr>
              <a:t> As Variant</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Set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hP</a:t>
            </a:r>
            <a:r>
              <a:rPr lang="en-US" sz="1100" b="1" dirty="0">
                <a:solidFill>
                  <a:schemeClr val="dk1"/>
                </a:solidFill>
                <a:latin typeface="Consolas" panose="020B0609020204030204" pitchFamily="49" charset="0"/>
                <a:ea typeface="Consolas"/>
                <a:cs typeface="Consolas" panose="020B0609020204030204" pitchFamily="49" charset="0"/>
                <a:sym typeface="Consolas"/>
              </a:rPr>
              <a:t> =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html.getElementsByTagName</a:t>
            </a:r>
            <a:r>
              <a:rPr lang="en-US" sz="1100" b="1" dirty="0">
                <a:solidFill>
                  <a:schemeClr val="dk1"/>
                </a:solidFill>
                <a:latin typeface="Consolas" panose="020B0609020204030204" pitchFamily="49" charset="0"/>
                <a:ea typeface="Consolas"/>
                <a:cs typeface="Consolas" panose="020B0609020204030204" pitchFamily="49" charset="0"/>
                <a:sym typeface="Consolas"/>
              </a:rPr>
              <a:t>("p")</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Dim r, c As Integer</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r = 0</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c = 0</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'label</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ActiveCell.Offset</a:t>
            </a:r>
            <a:r>
              <a:rPr lang="en-US" sz="1100" b="1" dirty="0">
                <a:solidFill>
                  <a:schemeClr val="dk1"/>
                </a:solidFill>
                <a:latin typeface="Consolas" panose="020B0609020204030204" pitchFamily="49" charset="0"/>
                <a:ea typeface="Consolas"/>
                <a:cs typeface="Consolas" panose="020B0609020204030204" pitchFamily="49" charset="0"/>
                <a:sym typeface="Consolas"/>
              </a:rPr>
              <a:t>(r, c) =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hP</a:t>
            </a:r>
            <a:r>
              <a:rPr lang="en-US" sz="1100" b="1" dirty="0">
                <a:solidFill>
                  <a:schemeClr val="dk1"/>
                </a:solidFill>
                <a:latin typeface="Consolas" panose="020B0609020204030204" pitchFamily="49" charset="0"/>
                <a:ea typeface="Consolas"/>
                <a:cs typeface="Consolas" panose="020B0609020204030204" pitchFamily="49" charset="0"/>
                <a:sym typeface="Consolas"/>
              </a:rPr>
              <a:t>(0).</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innerText</a:t>
            </a:r>
            <a:endParaRPr lang="en-US" sz="1100" b="1" dirty="0">
              <a:solidFill>
                <a:schemeClr val="dk1"/>
              </a:solidFill>
              <a:latin typeface="Consolas" panose="020B0609020204030204" pitchFamily="49" charset="0"/>
              <a:ea typeface="Consolas"/>
              <a:cs typeface="Consolas" panose="020B0609020204030204" pitchFamily="49" charset="0"/>
              <a:sym typeface="Consolas"/>
            </a:endParaRP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'values</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ActiveCell.Offset</a:t>
            </a:r>
            <a:r>
              <a:rPr lang="en-US" sz="1100" b="1" dirty="0">
                <a:solidFill>
                  <a:schemeClr val="dk1"/>
                </a:solidFill>
                <a:latin typeface="Consolas" panose="020B0609020204030204" pitchFamily="49" charset="0"/>
                <a:ea typeface="Consolas"/>
                <a:cs typeface="Consolas" panose="020B0609020204030204" pitchFamily="49" charset="0"/>
                <a:sym typeface="Consolas"/>
              </a:rPr>
              <a:t>(r, c + 1) = </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hP</a:t>
            </a:r>
            <a:r>
              <a:rPr lang="en-US" sz="1100" b="1" dirty="0">
                <a:solidFill>
                  <a:schemeClr val="dk1"/>
                </a:solidFill>
                <a:latin typeface="Consolas" panose="020B0609020204030204" pitchFamily="49" charset="0"/>
                <a:ea typeface="Consolas"/>
                <a:cs typeface="Consolas" panose="020B0609020204030204" pitchFamily="49" charset="0"/>
                <a:sym typeface="Consolas"/>
              </a:rPr>
              <a:t>(1).</a:t>
            </a:r>
            <a:r>
              <a:rPr lang="en-US" sz="1100" b="1" dirty="0" err="1">
                <a:solidFill>
                  <a:schemeClr val="dk1"/>
                </a:solidFill>
                <a:latin typeface="Consolas" panose="020B0609020204030204" pitchFamily="49" charset="0"/>
                <a:ea typeface="Consolas"/>
                <a:cs typeface="Consolas" panose="020B0609020204030204" pitchFamily="49" charset="0"/>
                <a:sym typeface="Consolas"/>
              </a:rPr>
              <a:t>innerText</a:t>
            </a:r>
            <a:endParaRPr lang="en-US" sz="1100" b="1" dirty="0">
              <a:solidFill>
                <a:schemeClr val="dk1"/>
              </a:solidFill>
              <a:latin typeface="Consolas" panose="020B0609020204030204" pitchFamily="49" charset="0"/>
              <a:ea typeface="Consolas"/>
              <a:cs typeface="Consolas" panose="020B0609020204030204" pitchFamily="49" charset="0"/>
              <a:sym typeface="Consolas"/>
            </a:endParaRP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    </a:t>
            </a:r>
          </a:p>
          <a:p>
            <a:pPr marL="0" lvl="0" indent="0" algn="l" rtl="0">
              <a:lnSpc>
                <a:spcPct val="100000"/>
              </a:lnSpc>
              <a:spcBef>
                <a:spcPts val="0"/>
              </a:spcBef>
              <a:spcAft>
                <a:spcPts val="0"/>
              </a:spcAft>
              <a:buNone/>
            </a:pPr>
            <a:r>
              <a:rPr lang="en-US" sz="1100" b="1" dirty="0">
                <a:solidFill>
                  <a:schemeClr val="dk1"/>
                </a:solidFill>
                <a:latin typeface="Consolas" panose="020B0609020204030204" pitchFamily="49" charset="0"/>
                <a:ea typeface="Consolas"/>
                <a:cs typeface="Consolas" panose="020B0609020204030204" pitchFamily="49" charset="0"/>
                <a:sym typeface="Consolas"/>
              </a:rPr>
              <a:t>End Sub</a:t>
            </a:r>
          </a:p>
        </p:txBody>
      </p:sp>
    </p:spTree>
    <p:extLst>
      <p:ext uri="{BB962C8B-B14F-4D97-AF65-F5344CB8AC3E}">
        <p14:creationId xmlns:p14="http://schemas.microsoft.com/office/powerpoint/2010/main" val="308660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25030</TotalTime>
  <Words>3786</Words>
  <Application>Microsoft Macintosh PowerPoint</Application>
  <PresentationFormat>Widescreen</PresentationFormat>
  <Paragraphs>496</Paragraphs>
  <Slides>68</Slides>
  <Notes>12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Arial</vt:lpstr>
      <vt:lpstr>Calibri</vt:lpstr>
      <vt:lpstr>Consolas</vt:lpstr>
      <vt:lpstr>Georgia-BoldItalic</vt:lpstr>
      <vt:lpstr>Helvetica</vt:lpstr>
      <vt:lpstr>Helvetica Bold Oblique</vt:lpstr>
      <vt:lpstr>Helvetica Light</vt:lpstr>
      <vt:lpstr>Helvetica Light</vt:lpstr>
      <vt:lpstr>Helvetica Light Oblique</vt:lpstr>
      <vt:lpstr>Helvetica Oblique</vt:lpstr>
      <vt:lpstr>Office Theme</vt:lpstr>
      <vt:lpstr>ACCT-GB.2350: Financial Data Management and Analysis Financial Data Analysis with Python</vt:lpstr>
      <vt:lpstr>Schedule</vt:lpstr>
      <vt:lpstr>Web Scraping</vt:lpstr>
      <vt:lpstr>Scraping financial data from the web</vt:lpstr>
      <vt:lpstr>These tools can make acquisition and analysis of financial data easier</vt:lpstr>
      <vt:lpstr>An example automation from a previous quarter with Professor Yeo</vt:lpstr>
      <vt:lpstr>What is web scraping?</vt:lpstr>
      <vt:lpstr>Scraping example using Power BI </vt:lpstr>
      <vt:lpstr>Scraping example using VBA </vt:lpstr>
      <vt:lpstr>What is HTML?</vt:lpstr>
      <vt:lpstr>HTML crash course</vt:lpstr>
      <vt:lpstr>Scraping from a very simple web page</vt:lpstr>
      <vt:lpstr>How do HTML tables work, exactly?</vt:lpstr>
      <vt:lpstr>The next several examples will use ”Web Scraping in Excel.xlsm”</vt:lpstr>
      <vt:lpstr>VBA Code Walkthrough</vt:lpstr>
      <vt:lpstr>Yahoo Finance Most Actives</vt:lpstr>
      <vt:lpstr>Yahoo Most Actives macro</vt:lpstr>
      <vt:lpstr>Web Scraping Prerequisites in Excel</vt:lpstr>
      <vt:lpstr>VBE -&gt; Tools -&gt; References -&gt; Microsoft HTML Object Library</vt:lpstr>
      <vt:lpstr>What can we improve?</vt:lpstr>
      <vt:lpstr>Success</vt:lpstr>
      <vt:lpstr>How can we handle strangely formatted values?</vt:lpstr>
      <vt:lpstr>More Formatting</vt:lpstr>
      <vt:lpstr>Yahoo Analysis (Single Ticker)</vt:lpstr>
      <vt:lpstr>Yahoo Analysis (Mutliple Tickers)</vt:lpstr>
      <vt:lpstr>Yahoo Statistics</vt:lpstr>
      <vt:lpstr>Built-in Excel Feature</vt:lpstr>
      <vt:lpstr>Break</vt:lpstr>
      <vt:lpstr>Yahoo Most Actives Using Python</vt:lpstr>
      <vt:lpstr>Cleaning the data</vt:lpstr>
      <vt:lpstr>Can Pandas do easy pivot tables or group bys?</vt:lpstr>
      <vt:lpstr>Can Pandas easily create pivot charts?</vt:lpstr>
      <vt:lpstr>Can Pandas easily create pivot charts?</vt:lpstr>
      <vt:lpstr>But what if you want the data in Excel?</vt:lpstr>
      <vt:lpstr>Dad joke of the night</vt:lpstr>
      <vt:lpstr>APIs &amp; Trusted Sources</vt:lpstr>
      <vt:lpstr>What is an API?</vt:lpstr>
      <vt:lpstr>What is an API?</vt:lpstr>
      <vt:lpstr>Awesome, right? The catch – APIs usually aren’t free.</vt:lpstr>
      <vt:lpstr>EDGAR doesn’t provide free APIs</vt:lpstr>
      <vt:lpstr>EDGAR doesn’t provide free APIs</vt:lpstr>
      <vt:lpstr>1st step – extract reference data from EDGAR</vt:lpstr>
      <vt:lpstr>1st step – extract reference data from Master.idx</vt:lpstr>
      <vt:lpstr>2nd step – find the valuable links on these pages</vt:lpstr>
      <vt:lpstr>Finally, the VBA code</vt:lpstr>
      <vt:lpstr>Make our macros easier to use</vt:lpstr>
      <vt:lpstr>User form basics</vt:lpstr>
      <vt:lpstr>Summarizing our Excel Options</vt:lpstr>
      <vt:lpstr>Better APIs</vt:lpstr>
      <vt:lpstr>SEC-API.IO</vt:lpstr>
      <vt:lpstr>Capabilities of SEC-API.IO</vt:lpstr>
      <vt:lpstr>SEC-API.IO Documentation</vt:lpstr>
      <vt:lpstr>Diving into SEC-API.IO Documentation</vt:lpstr>
      <vt:lpstr>Diving into SEC-API.IO Documentation</vt:lpstr>
      <vt:lpstr>The SEC-API.IO Sandbox</vt:lpstr>
      <vt:lpstr>The SEC-API.IO Sandbox</vt:lpstr>
      <vt:lpstr>Replicating our Excel and Python Examples from Earlier</vt:lpstr>
      <vt:lpstr>Where is the accession number?</vt:lpstr>
      <vt:lpstr>But wait…there’s more</vt:lpstr>
      <vt:lpstr>Python (Google Colab)</vt:lpstr>
      <vt:lpstr>Exploring the Python method using Google Colab</vt:lpstr>
      <vt:lpstr>Your API Key will start counting with each request you make</vt:lpstr>
      <vt:lpstr>Google Sheets</vt:lpstr>
      <vt:lpstr>Using the API within Google Sheets</vt:lpstr>
      <vt:lpstr>Editing the Script</vt:lpstr>
      <vt:lpstr>Using the API within Google Sheets</vt:lpstr>
      <vt:lpstr>Using the API within Google Sheets</vt:lpstr>
      <vt:lpstr>Final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ACCT-GB.2350: Financial Data Management and Analysis Introductory Concepts</dc:title>
  <cp:lastModifiedBy>Travis Ringger (US)</cp:lastModifiedBy>
  <cp:revision>302</cp:revision>
  <dcterms:created xsi:type="dcterms:W3CDTF">2022-12-21T18:33:07Z</dcterms:created>
  <dcterms:modified xsi:type="dcterms:W3CDTF">2024-04-02T16:37:12Z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2018-05-23T00:00:00Z</vt:filetime>
  </property>
  <property fmtid="{D5CDD505-2E9C-101B-9397-08002B2CF9AE}" pid="3" name="LastSaved">
    <vt:filetime>2022-12-21T00:00:00Z</vt:filetime>
  </property>
</Properties>
</file>